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3" r:id="rId5"/>
    <p:sldId id="262" r:id="rId6"/>
    <p:sldId id="260" r:id="rId7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2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36" y="54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nihiro Yabe" userId="2ee800424f6868a0" providerId="LiveId" clId="{ACE20D7A-1624-4E02-A241-1933DD0D52D1}"/>
    <pc:docChg chg="modSld">
      <pc:chgData name="Kunihiro Yabe" userId="2ee800424f6868a0" providerId="LiveId" clId="{ACE20D7A-1624-4E02-A241-1933DD0D52D1}" dt="2023-09-17T11:48:56.342" v="4" actId="20577"/>
      <pc:docMkLst>
        <pc:docMk/>
      </pc:docMkLst>
      <pc:sldChg chg="modSp mod">
        <pc:chgData name="Kunihiro Yabe" userId="2ee800424f6868a0" providerId="LiveId" clId="{ACE20D7A-1624-4E02-A241-1933DD0D52D1}" dt="2023-09-17T11:48:56.342" v="4" actId="20577"/>
        <pc:sldMkLst>
          <pc:docMk/>
          <pc:sldMk cId="776177148" sldId="263"/>
        </pc:sldMkLst>
        <pc:spChg chg="mod">
          <ac:chgData name="Kunihiro Yabe" userId="2ee800424f6868a0" providerId="LiveId" clId="{ACE20D7A-1624-4E02-A241-1933DD0D52D1}" dt="2023-09-17T11:48:56.342" v="4" actId="20577"/>
          <ac:spMkLst>
            <pc:docMk/>
            <pc:sldMk cId="776177148" sldId="263"/>
            <ac:spMk id="138" creationId="{B0B0B85C-BA84-F49B-594B-87997235EAAC}"/>
          </ac:spMkLst>
        </pc:spChg>
      </pc:sldChg>
    </pc:docChg>
  </pc:docChgLst>
  <pc:docChgLst>
    <pc:chgData name="矢部 邦宏" userId="2ee800424f6868a0" providerId="LiveId" clId="{728B2B7E-1568-493B-AB75-6CFB47764344}"/>
    <pc:docChg chg="undo custSel modSld">
      <pc:chgData name="矢部 邦宏" userId="2ee800424f6868a0" providerId="LiveId" clId="{728B2B7E-1568-493B-AB75-6CFB47764344}" dt="2023-03-26T06:25:34.127" v="27" actId="20577"/>
      <pc:docMkLst>
        <pc:docMk/>
      </pc:docMkLst>
      <pc:sldChg chg="modSp mod">
        <pc:chgData name="矢部 邦宏" userId="2ee800424f6868a0" providerId="LiveId" clId="{728B2B7E-1568-493B-AB75-6CFB47764344}" dt="2023-03-26T06:25:34.127" v="27" actId="20577"/>
        <pc:sldMkLst>
          <pc:docMk/>
          <pc:sldMk cId="776177148" sldId="263"/>
        </pc:sldMkLst>
        <pc:spChg chg="mod">
          <ac:chgData name="矢部 邦宏" userId="2ee800424f6868a0" providerId="LiveId" clId="{728B2B7E-1568-493B-AB75-6CFB47764344}" dt="2023-03-26T06:25:34.127" v="27" actId="20577"/>
          <ac:spMkLst>
            <pc:docMk/>
            <pc:sldMk cId="776177148" sldId="263"/>
            <ac:spMk id="27" creationId="{0C6EF061-D88A-8804-097E-03988A11B349}"/>
          </ac:spMkLst>
        </pc:spChg>
      </pc:sldChg>
    </pc:docChg>
  </pc:docChgLst>
  <pc:docChgLst>
    <pc:chgData name="矢部 邦宏" userId="2ee800424f6868a0" providerId="LiveId" clId="{DE410F6B-3ECC-4E75-8ABE-3D831F91B6F7}"/>
    <pc:docChg chg="modSld">
      <pc:chgData name="矢部 邦宏" userId="2ee800424f6868a0" providerId="LiveId" clId="{DE410F6B-3ECC-4E75-8ABE-3D831F91B6F7}" dt="2023-05-05T12:32:48.746" v="12" actId="113"/>
      <pc:docMkLst>
        <pc:docMk/>
      </pc:docMkLst>
      <pc:sldChg chg="modSp mod">
        <pc:chgData name="矢部 邦宏" userId="2ee800424f6868a0" providerId="LiveId" clId="{DE410F6B-3ECC-4E75-8ABE-3D831F91B6F7}" dt="2023-05-05T12:32:48.746" v="12" actId="113"/>
        <pc:sldMkLst>
          <pc:docMk/>
          <pc:sldMk cId="776177148" sldId="263"/>
        </pc:sldMkLst>
        <pc:spChg chg="mod">
          <ac:chgData name="矢部 邦宏" userId="2ee800424f6868a0" providerId="LiveId" clId="{DE410F6B-3ECC-4E75-8ABE-3D831F91B6F7}" dt="2023-05-05T12:32:48.746" v="12" actId="113"/>
          <ac:spMkLst>
            <pc:docMk/>
            <pc:sldMk cId="776177148" sldId="263"/>
            <ac:spMk id="138" creationId="{B0B0B85C-BA84-F49B-594B-87997235EA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12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0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17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25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1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1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10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58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1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07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C77AD-8A36-46C9-9774-BCFBD1E0C1DB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21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B0B0B85C-BA84-F49B-594B-87997235EAAC}"/>
              </a:ext>
            </a:extLst>
          </p:cNvPr>
          <p:cNvSpPr txBox="1"/>
          <p:nvPr/>
        </p:nvSpPr>
        <p:spPr>
          <a:xfrm>
            <a:off x="196641" y="6461159"/>
            <a:ext cx="6448032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検査開始</a:t>
            </a:r>
            <a:r>
              <a:rPr kumimoji="1" lang="en-US" altLang="ja-JP" sz="1100" b="1" dirty="0">
                <a:latin typeface="+mn-ea"/>
              </a:rPr>
              <a:t>4</a:t>
            </a:r>
            <a:r>
              <a:rPr kumimoji="1" lang="ja-JP" altLang="en-US" sz="1100" b="1" dirty="0">
                <a:latin typeface="+mn-ea"/>
              </a:rPr>
              <a:t>時間前</a:t>
            </a:r>
            <a:r>
              <a:rPr kumimoji="1" lang="ja-JP" altLang="en-US" sz="1100" dirty="0">
                <a:latin typeface="+mn-ea"/>
              </a:rPr>
              <a:t>から食事をとらずにお越しください。</a:t>
            </a:r>
            <a:r>
              <a:rPr kumimoji="1" lang="ja-JP" altLang="en-US" sz="1100" u="sng" dirty="0">
                <a:latin typeface="+mn-ea"/>
              </a:rPr>
              <a:t>水は、飲んで構いません。</a:t>
            </a:r>
            <a:endParaRPr kumimoji="1" lang="en-US" altLang="ja-JP" sz="1100" u="sng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● 普段のお薬は服用してください。</a:t>
            </a:r>
            <a:endParaRPr kumimoji="1" lang="en-US" altLang="ja-JP" sz="1100" dirty="0">
              <a:latin typeface="+mn-ea"/>
            </a:endParaRPr>
          </a:p>
          <a:p>
            <a:pPr marL="180975" indent="-180975" defTabSz="180975">
              <a:spcBef>
                <a:spcPts val="600"/>
              </a:spcBef>
              <a:tabLst>
                <a:tab pos="180975" algn="l"/>
              </a:tabLst>
            </a:pPr>
            <a:r>
              <a:rPr kumimoji="1" lang="ja-JP" altLang="en-US" sz="1100" dirty="0">
                <a:latin typeface="+mn-ea"/>
              </a:rPr>
              <a:t>● 交換日時の決められた</a:t>
            </a:r>
            <a:r>
              <a:rPr kumimoji="1" lang="ja-JP" altLang="en-US" sz="1100" b="1" dirty="0">
                <a:latin typeface="+mn-ea"/>
              </a:rPr>
              <a:t>貼り薬や医療機器をお使いの方は、検査日時の調整が必要です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marL="177800" defTabSz="180975"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貼ったままでは検査できないため、主治医・検査説明担当者にお申し出ください。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はり治療用器具や磁気治療器を含めた貼り薬、カイロなどは</a:t>
            </a:r>
            <a:r>
              <a:rPr kumimoji="1" lang="ja-JP" altLang="en-US" sz="1100" dirty="0">
                <a:latin typeface="+mn-ea"/>
              </a:rPr>
              <a:t>検査前に外していただきます。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増毛パウダー、整髪料、化粧、マニキュア・ネイルアートなどは、おやめください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消臭用途などのスプレー製品の使用はおやめください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</a:t>
            </a:r>
            <a:r>
              <a:rPr kumimoji="1" lang="ja-JP" altLang="en-US" sz="1100" dirty="0">
                <a:latin typeface="+mn-ea"/>
              </a:rPr>
              <a:t>検査着に着替えていただきます。</a:t>
            </a:r>
            <a:r>
              <a:rPr kumimoji="1" lang="ja-JP" altLang="en-US" sz="1100" b="1" dirty="0">
                <a:latin typeface="+mn-ea"/>
              </a:rPr>
              <a:t>暖かくなるような機能性下着の着用はお控えください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入れ歯・コンタクトレンズをお使いの方は、ケースをご持参ください。</a:t>
            </a:r>
            <a:endParaRPr kumimoji="1" lang="en-US" altLang="ja-JP" sz="1100" b="1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普段コンタクトレンズをお使いの方は、できるだけ眼鏡でお越しください。</a:t>
            </a:r>
            <a:endParaRPr kumimoji="1" lang="en-US" altLang="ja-JP" sz="1100" b="1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● 検査開始予定時刻の</a:t>
            </a:r>
            <a:r>
              <a:rPr kumimoji="1" lang="en-US" altLang="ja-JP" sz="1100" b="1" dirty="0">
                <a:latin typeface="+mn-ea"/>
              </a:rPr>
              <a:t>30</a:t>
            </a:r>
            <a:r>
              <a:rPr kumimoji="1" lang="ja-JP" altLang="en-US" sz="1100" b="1" dirty="0">
                <a:latin typeface="+mn-ea"/>
              </a:rPr>
              <a:t>分前</a:t>
            </a:r>
            <a:r>
              <a:rPr kumimoji="1" lang="ja-JP" altLang="en-US" sz="1100" dirty="0">
                <a:latin typeface="+mn-ea"/>
              </a:rPr>
              <a:t>までに、</a:t>
            </a:r>
            <a:r>
              <a:rPr kumimoji="1" lang="ja-JP" altLang="en-US" sz="1100" b="1" dirty="0">
                <a:latin typeface="+mn-ea"/>
              </a:rPr>
              <a:t>放射</a:t>
            </a:r>
            <a:r>
              <a:rPr kumimoji="1" lang="ja-JP" altLang="en-US" sz="1100" b="1">
                <a:latin typeface="+mn-ea"/>
              </a:rPr>
              <a:t>線部受付②</a:t>
            </a:r>
            <a:r>
              <a:rPr kumimoji="1" lang="ja-JP" altLang="en-US" sz="1100">
                <a:latin typeface="+mn-ea"/>
              </a:rPr>
              <a:t>へ</a:t>
            </a:r>
            <a:r>
              <a:rPr kumimoji="1" lang="ja-JP" altLang="en-US" sz="1100" dirty="0">
                <a:latin typeface="+mn-ea"/>
              </a:rPr>
              <a:t>お越しください。</a:t>
            </a:r>
            <a:endParaRPr kumimoji="1" lang="en-US" altLang="ja-JP" sz="1100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</a:t>
            </a:r>
            <a:r>
              <a:rPr kumimoji="1" lang="ja-JP" altLang="en-US" sz="1100" dirty="0">
                <a:latin typeface="+mn-ea"/>
              </a:rPr>
              <a:t>診療の都合上</a:t>
            </a:r>
            <a:r>
              <a:rPr kumimoji="1" lang="ja-JP" altLang="en-US" sz="1100" spc="-300" dirty="0">
                <a:latin typeface="+mn-ea"/>
              </a:rPr>
              <a:t>、</a:t>
            </a:r>
            <a:r>
              <a:rPr kumimoji="1" lang="ja-JP" altLang="en-US" sz="1100" dirty="0">
                <a:latin typeface="+mn-ea"/>
              </a:rPr>
              <a:t>検査開始時刻は前後することがあります。あらかじめご了承ください。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42290C6-17B0-DD28-0276-CD3E8C4708F9}"/>
              </a:ext>
            </a:extLst>
          </p:cNvPr>
          <p:cNvSpPr txBox="1"/>
          <p:nvPr/>
        </p:nvSpPr>
        <p:spPr>
          <a:xfrm>
            <a:off x="1418793" y="9626835"/>
            <a:ext cx="3406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山形県立新庄病院　</a:t>
            </a:r>
            <a:r>
              <a:rPr kumimoji="1" lang="en-US" altLang="ja-JP" sz="1000" dirty="0">
                <a:latin typeface="+mn-ea"/>
              </a:rPr>
              <a:t>MRI</a:t>
            </a:r>
            <a:r>
              <a:rPr kumimoji="1" lang="ja-JP" altLang="en-US" sz="1000" dirty="0">
                <a:latin typeface="+mn-ea"/>
              </a:rPr>
              <a:t>検査説明書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A0124CE-5C4D-EEF9-AF13-C354861B5AED}"/>
              </a:ext>
            </a:extLst>
          </p:cNvPr>
          <p:cNvGrpSpPr/>
          <p:nvPr/>
        </p:nvGrpSpPr>
        <p:grpSpPr>
          <a:xfrm>
            <a:off x="264168" y="174440"/>
            <a:ext cx="6371604" cy="430887"/>
            <a:chOff x="-1290312" y="113480"/>
            <a:chExt cx="6371604" cy="43088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5D0C6F5-8EC1-6FB6-E8BF-4CCA8A39955B}"/>
                </a:ext>
              </a:extLst>
            </p:cNvPr>
            <p:cNvSpPr txBox="1"/>
            <p:nvPr/>
          </p:nvSpPr>
          <p:spPr>
            <a:xfrm>
              <a:off x="-861237" y="113480"/>
              <a:ext cx="553869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200" b="1" u="sng" dirty="0">
                  <a:latin typeface="+mn-ea"/>
                </a:rPr>
                <a:t>MRI</a:t>
              </a:r>
              <a:r>
                <a:rPr kumimoji="1" lang="ja-JP" altLang="en-US" sz="2200" b="1" u="sng" dirty="0">
                  <a:latin typeface="+mn-ea"/>
                </a:rPr>
                <a:t>検査は、強力な磁石と電波を使います</a:t>
              </a:r>
            </a:p>
          </p:txBody>
        </p: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24F98CA-D5F1-AFF5-B5E5-10AB787AB355}"/>
                </a:ext>
              </a:extLst>
            </p:cNvPr>
            <p:cNvCxnSpPr>
              <a:cxnSpLocks/>
            </p:cNvCxnSpPr>
            <p:nvPr/>
          </p:nvCxnSpPr>
          <p:spPr>
            <a:xfrm>
              <a:off x="-1290312" y="457239"/>
              <a:ext cx="637160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6EF061-D88A-8804-097E-03988A11B349}"/>
              </a:ext>
            </a:extLst>
          </p:cNvPr>
          <p:cNvSpPr txBox="1"/>
          <p:nvPr/>
        </p:nvSpPr>
        <p:spPr>
          <a:xfrm>
            <a:off x="311685" y="1006989"/>
            <a:ext cx="4629018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心臓ペースメーカーや人工内耳などの電子機器は、ありませんか？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ステントや歯科インプラントなどの金属は、ありませんか？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義眼や義足などを使っていませんか？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狭いところや大きな音は苦手ですか？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</a:t>
            </a:r>
            <a:r>
              <a:rPr kumimoji="1" lang="en-US" altLang="ja-JP" sz="1100" b="1" dirty="0">
                <a:latin typeface="+mn-ea"/>
              </a:rPr>
              <a:t>30</a:t>
            </a:r>
            <a:r>
              <a:rPr kumimoji="1" lang="ja-JP" altLang="en-US" sz="1100" b="1" dirty="0">
                <a:latin typeface="+mn-ea"/>
              </a:rPr>
              <a:t>分程度動かずに“じっと”できますか？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妊娠中もしくは妊娠の可能性は、ありませんか？</a:t>
            </a:r>
            <a:endParaRPr kumimoji="1" lang="en-US" altLang="ja-JP" sz="1100" b="1" dirty="0">
              <a:latin typeface="+mn-ea"/>
            </a:endParaRPr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9E78AA2E-A7EF-EF15-2A9E-369A709BA1B4}"/>
              </a:ext>
            </a:extLst>
          </p:cNvPr>
          <p:cNvSpPr/>
          <p:nvPr/>
        </p:nvSpPr>
        <p:spPr>
          <a:xfrm>
            <a:off x="148809" y="787255"/>
            <a:ext cx="6556654" cy="1875378"/>
          </a:xfrm>
          <a:prstGeom prst="roundRect">
            <a:avLst>
              <a:gd name="adj" fmla="val 4317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83D2563B-75F2-57AD-8C61-0133A168D33A}"/>
              </a:ext>
            </a:extLst>
          </p:cNvPr>
          <p:cNvSpPr/>
          <p:nvPr/>
        </p:nvSpPr>
        <p:spPr>
          <a:xfrm>
            <a:off x="292146" y="647575"/>
            <a:ext cx="2470104" cy="2772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</a:rPr>
              <a:t>事前に確認していただきたいこと</a:t>
            </a:r>
          </a:p>
        </p:txBody>
      </p:sp>
      <p:pic>
        <p:nvPicPr>
          <p:cNvPr id="57" name="図 56" descr="QR コード&#10;&#10;自動的に生成された説明">
            <a:extLst>
              <a:ext uri="{FF2B5EF4-FFF2-40B4-BE49-F238E27FC236}">
                <a16:creationId xmlns:a16="http://schemas.microsoft.com/office/drawing/2014/main" id="{9E0F867F-70F1-F260-CFE9-446396CB53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716" y="4313394"/>
            <a:ext cx="726206" cy="726206"/>
          </a:xfrm>
          <a:prstGeom prst="rect">
            <a:avLst/>
          </a:prstGeom>
        </p:spPr>
      </p:pic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FD30FFE-E370-C0E7-B79D-CA408A1D2022}"/>
              </a:ext>
            </a:extLst>
          </p:cNvPr>
          <p:cNvSpPr txBox="1"/>
          <p:nvPr/>
        </p:nvSpPr>
        <p:spPr>
          <a:xfrm>
            <a:off x="285829" y="4298052"/>
            <a:ext cx="5278515" cy="29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600" b="1" dirty="0">
                <a:latin typeface="+mn-ea"/>
              </a:rPr>
              <a:t>MR</a:t>
            </a:r>
            <a:r>
              <a:rPr kumimoji="1" lang="en-US" altLang="ja-JP" sz="1600" b="1" spc="300" dirty="0">
                <a:latin typeface="+mn-ea"/>
              </a:rPr>
              <a:t>I</a:t>
            </a:r>
            <a:r>
              <a:rPr kumimoji="1" lang="ja-JP" altLang="en-US" sz="1600" b="1" dirty="0">
                <a:latin typeface="+mn-ea"/>
              </a:rPr>
              <a:t>検査には以下の危険性があります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CD0D27-0715-05B7-6E1E-624217A4F0D3}"/>
              </a:ext>
            </a:extLst>
          </p:cNvPr>
          <p:cNvSpPr txBox="1"/>
          <p:nvPr/>
        </p:nvSpPr>
        <p:spPr>
          <a:xfrm>
            <a:off x="729839" y="4945757"/>
            <a:ext cx="5728679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300"/>
              </a:lnSpc>
            </a:pPr>
            <a:r>
              <a:rPr kumimoji="1" lang="ja-JP" altLang="en-US" sz="1100" b="1" dirty="0">
                <a:latin typeface="+mn-ea"/>
              </a:rPr>
              <a:t>体内や体表の金属、衣服、検査中の姿勢などによって体が熱くなることがあります。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60D7D848-4927-2DF8-81A4-F3C1B19667E8}"/>
              </a:ext>
            </a:extLst>
          </p:cNvPr>
          <p:cNvSpPr txBox="1"/>
          <p:nvPr/>
        </p:nvSpPr>
        <p:spPr>
          <a:xfrm>
            <a:off x="731695" y="5278551"/>
            <a:ext cx="5933261" cy="274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工事現場のような大きな音が聞こえます。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063CE26-A993-8CE8-B2F6-0F4895E10DD9}"/>
              </a:ext>
            </a:extLst>
          </p:cNvPr>
          <p:cNvSpPr txBox="1"/>
          <p:nvPr/>
        </p:nvSpPr>
        <p:spPr>
          <a:xfrm>
            <a:off x="1347222" y="5609642"/>
            <a:ext cx="4653528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体の一部がピリピリと感じることがあります。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36F329BA-EA24-B707-77A5-AB6970217607}"/>
              </a:ext>
            </a:extLst>
          </p:cNvPr>
          <p:cNvGrpSpPr/>
          <p:nvPr/>
        </p:nvGrpSpPr>
        <p:grpSpPr>
          <a:xfrm>
            <a:off x="268016" y="4940044"/>
            <a:ext cx="519949" cy="276999"/>
            <a:chOff x="363266" y="5864606"/>
            <a:chExt cx="519949" cy="276999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A5E0CD-9CF7-FCCE-DC0F-2AD2EB95EDF4}"/>
                </a:ext>
              </a:extLst>
            </p:cNvPr>
            <p:cNvSpPr txBox="1"/>
            <p:nvPr/>
          </p:nvSpPr>
          <p:spPr>
            <a:xfrm>
              <a:off x="363266" y="5864606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火傷</a:t>
              </a:r>
            </a:p>
          </p:txBody>
        </p: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EE4E1C3-8BB8-1D56-86EA-235A2788B5C0}"/>
                </a:ext>
              </a:extLst>
            </p:cNvPr>
            <p:cNvCxnSpPr>
              <a:cxnSpLocks/>
            </p:cNvCxnSpPr>
            <p:nvPr/>
          </p:nvCxnSpPr>
          <p:spPr>
            <a:xfrm>
              <a:off x="449158" y="6103377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DACFEB3F-4C73-712D-5135-63A03D0459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073" y="5883528"/>
              <a:ext cx="308573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四角形: 角を丸くする 83">
            <a:extLst>
              <a:ext uri="{FF2B5EF4-FFF2-40B4-BE49-F238E27FC236}">
                <a16:creationId xmlns:a16="http://schemas.microsoft.com/office/drawing/2014/main" id="{32F9D5B1-0543-B325-3D5D-1238CEAC51DF}"/>
              </a:ext>
            </a:extLst>
          </p:cNvPr>
          <p:cNvSpPr/>
          <p:nvPr/>
        </p:nvSpPr>
        <p:spPr>
          <a:xfrm>
            <a:off x="148809" y="4079021"/>
            <a:ext cx="6556654" cy="1847022"/>
          </a:xfrm>
          <a:prstGeom prst="roundRect">
            <a:avLst>
              <a:gd name="adj" fmla="val 5269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06AED402-B5CE-DDE8-CF80-570436BED246}"/>
              </a:ext>
            </a:extLst>
          </p:cNvPr>
          <p:cNvSpPr/>
          <p:nvPr/>
        </p:nvSpPr>
        <p:spPr>
          <a:xfrm>
            <a:off x="367878" y="3961296"/>
            <a:ext cx="2569935" cy="2772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検査前に知っていただきたいこと</a:t>
            </a: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C29A3C7B-01EC-BD1B-19F6-B31C6B3126B6}"/>
              </a:ext>
            </a:extLst>
          </p:cNvPr>
          <p:cNvSpPr/>
          <p:nvPr/>
        </p:nvSpPr>
        <p:spPr>
          <a:xfrm>
            <a:off x="213439" y="2518122"/>
            <a:ext cx="4629018" cy="53099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上記に該当する場合は、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MRI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検査が受けられない場合があります。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主治医もしくは検査説明担当者にご相談ください。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136" name="四角形: 角を丸くする 135">
            <a:extLst>
              <a:ext uri="{FF2B5EF4-FFF2-40B4-BE49-F238E27FC236}">
                <a16:creationId xmlns:a16="http://schemas.microsoft.com/office/drawing/2014/main" id="{718E60D5-0192-0798-8695-EEC06E666FD8}"/>
              </a:ext>
            </a:extLst>
          </p:cNvPr>
          <p:cNvSpPr/>
          <p:nvPr/>
        </p:nvSpPr>
        <p:spPr>
          <a:xfrm>
            <a:off x="4597346" y="573449"/>
            <a:ext cx="2047327" cy="4339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  <a:endParaRPr kumimoji="1" lang="en-US" altLang="ja-JP" sz="1050" b="1" dirty="0">
              <a:solidFill>
                <a:schemeClr val="tx1"/>
              </a:solidFill>
            </a:endParaRP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詳しい内容がご覧いただけます。</a:t>
            </a:r>
          </a:p>
        </p:txBody>
      </p:sp>
      <p:sp>
        <p:nvSpPr>
          <p:cNvPr id="139" name="四角形: 角を丸くする 138">
            <a:extLst>
              <a:ext uri="{FF2B5EF4-FFF2-40B4-BE49-F238E27FC236}">
                <a16:creationId xmlns:a16="http://schemas.microsoft.com/office/drawing/2014/main" id="{E3B7471C-0A4E-732F-6B5B-E2789C20CE16}"/>
              </a:ext>
            </a:extLst>
          </p:cNvPr>
          <p:cNvSpPr/>
          <p:nvPr/>
        </p:nvSpPr>
        <p:spPr>
          <a:xfrm>
            <a:off x="148809" y="6175087"/>
            <a:ext cx="6556653" cy="3451747"/>
          </a:xfrm>
          <a:prstGeom prst="roundRect">
            <a:avLst>
              <a:gd name="adj" fmla="val 5185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四角形: 角を丸くする 139">
            <a:extLst>
              <a:ext uri="{FF2B5EF4-FFF2-40B4-BE49-F238E27FC236}">
                <a16:creationId xmlns:a16="http://schemas.microsoft.com/office/drawing/2014/main" id="{0CB29633-E095-29D9-52BC-C562054FA947}"/>
              </a:ext>
            </a:extLst>
          </p:cNvPr>
          <p:cNvSpPr/>
          <p:nvPr/>
        </p:nvSpPr>
        <p:spPr>
          <a:xfrm>
            <a:off x="369462" y="6056287"/>
            <a:ext cx="2133708" cy="26200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検査前日･検査当日のお願い</a:t>
            </a:r>
          </a:p>
        </p:txBody>
      </p:sp>
      <p:sp>
        <p:nvSpPr>
          <p:cNvPr id="142" name="四角形: 角を丸くする 141">
            <a:extLst>
              <a:ext uri="{FF2B5EF4-FFF2-40B4-BE49-F238E27FC236}">
                <a16:creationId xmlns:a16="http://schemas.microsoft.com/office/drawing/2014/main" id="{F12E5841-6977-4AE2-F325-6FCD8D93F6FC}"/>
              </a:ext>
            </a:extLst>
          </p:cNvPr>
          <p:cNvSpPr/>
          <p:nvPr/>
        </p:nvSpPr>
        <p:spPr>
          <a:xfrm>
            <a:off x="2750278" y="3102057"/>
            <a:ext cx="3911361" cy="52980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条件付き</a:t>
            </a:r>
            <a:r>
              <a:rPr kumimoji="1" lang="en-US" altLang="ja-JP" sz="1100" b="1" dirty="0">
                <a:solidFill>
                  <a:schemeClr val="tx1"/>
                </a:solidFill>
                <a:latin typeface="+mn-ea"/>
              </a:rPr>
              <a:t>MRI</a:t>
            </a:r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対応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ペースメーカーなど</a:t>
            </a:r>
            <a:r>
              <a:rPr kumimoji="1" lang="ja-JP" altLang="en-US" sz="1100" dirty="0">
                <a:solidFill>
                  <a:schemeClr val="tx1"/>
                </a:solidFill>
              </a:rPr>
              <a:t>を植込まれている方は、</a:t>
            </a:r>
            <a:endParaRPr kumimoji="1" lang="en-US" altLang="ja-JP" sz="11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「条件付き</a:t>
            </a:r>
            <a:r>
              <a:rPr kumimoji="1" lang="en-US" altLang="ja-JP" sz="1100" dirty="0">
                <a:solidFill>
                  <a:schemeClr val="tx1"/>
                </a:solidFill>
              </a:rPr>
              <a:t>MRI</a:t>
            </a:r>
            <a:r>
              <a:rPr kumimoji="1" lang="ja-JP" altLang="en-US" sz="1100" dirty="0">
                <a:solidFill>
                  <a:schemeClr val="tx1"/>
                </a:solidFill>
              </a:rPr>
              <a:t>対応カード」と「手帳」をご提示下さい。</a:t>
            </a:r>
          </a:p>
        </p:txBody>
      </p:sp>
      <p:sp>
        <p:nvSpPr>
          <p:cNvPr id="46" name="矢印: 折線 45">
            <a:extLst>
              <a:ext uri="{FF2B5EF4-FFF2-40B4-BE49-F238E27FC236}">
                <a16:creationId xmlns:a16="http://schemas.microsoft.com/office/drawing/2014/main" id="{72E447CC-CB40-2E65-6AFB-8CCCB96310C4}"/>
              </a:ext>
            </a:extLst>
          </p:cNvPr>
          <p:cNvSpPr/>
          <p:nvPr/>
        </p:nvSpPr>
        <p:spPr>
          <a:xfrm flipV="1">
            <a:off x="2429628" y="3045400"/>
            <a:ext cx="320650" cy="429248"/>
          </a:xfrm>
          <a:prstGeom prst="ben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5471B1E-EBA4-A715-C69D-66D787F8E316}"/>
              </a:ext>
            </a:extLst>
          </p:cNvPr>
          <p:cNvSpPr txBox="1"/>
          <p:nvPr/>
        </p:nvSpPr>
        <p:spPr>
          <a:xfrm>
            <a:off x="729839" y="4602417"/>
            <a:ext cx="4982715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100" b="1" dirty="0">
                <a:latin typeface="+mn-ea"/>
              </a:rPr>
              <a:t>金属は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装置に強く引っ張られることがあります。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83A9C7D0-4683-25C7-C9C0-6FB3F133254E}"/>
              </a:ext>
            </a:extLst>
          </p:cNvPr>
          <p:cNvGrpSpPr/>
          <p:nvPr/>
        </p:nvGrpSpPr>
        <p:grpSpPr>
          <a:xfrm>
            <a:off x="280631" y="4588692"/>
            <a:ext cx="519949" cy="276999"/>
            <a:chOff x="375881" y="5293313"/>
            <a:chExt cx="519949" cy="276999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063CF1D7-D983-2EF7-960B-715EB17F71C5}"/>
                </a:ext>
              </a:extLst>
            </p:cNvPr>
            <p:cNvSpPr txBox="1"/>
            <p:nvPr/>
          </p:nvSpPr>
          <p:spPr>
            <a:xfrm>
              <a:off x="375881" y="5293313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吸引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DA8FF29F-EFA6-F597-CAB2-BDC1DE612E4A}"/>
                </a:ext>
              </a:extLst>
            </p:cNvPr>
            <p:cNvCxnSpPr>
              <a:cxnSpLocks/>
            </p:cNvCxnSpPr>
            <p:nvPr/>
          </p:nvCxnSpPr>
          <p:spPr>
            <a:xfrm>
              <a:off x="449073" y="5525734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8E203453-2C98-DA1A-62C3-9D9EF60C8A19}"/>
                </a:ext>
              </a:extLst>
            </p:cNvPr>
            <p:cNvCxnSpPr>
              <a:cxnSpLocks/>
            </p:cNvCxnSpPr>
            <p:nvPr/>
          </p:nvCxnSpPr>
          <p:spPr>
            <a:xfrm>
              <a:off x="458674" y="5318585"/>
              <a:ext cx="31158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99BA1D4-1333-A1DB-5794-41E2498E270D}"/>
              </a:ext>
            </a:extLst>
          </p:cNvPr>
          <p:cNvGrpSpPr/>
          <p:nvPr/>
        </p:nvGrpSpPr>
        <p:grpSpPr>
          <a:xfrm>
            <a:off x="280631" y="5280823"/>
            <a:ext cx="519949" cy="276999"/>
            <a:chOff x="870854" y="6073896"/>
            <a:chExt cx="519949" cy="276999"/>
          </a:xfrm>
        </p:grpSpPr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421AEB41-1FD2-AC23-7837-9BAA2D749150}"/>
                </a:ext>
              </a:extLst>
            </p:cNvPr>
            <p:cNvSpPr txBox="1"/>
            <p:nvPr/>
          </p:nvSpPr>
          <p:spPr>
            <a:xfrm>
              <a:off x="870854" y="6073896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騒音</a:t>
              </a: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9F3AF021-36DF-6EDD-93A9-CF4A976E2A2F}"/>
                </a:ext>
              </a:extLst>
            </p:cNvPr>
            <p:cNvCxnSpPr>
              <a:cxnSpLocks/>
            </p:cNvCxnSpPr>
            <p:nvPr/>
          </p:nvCxnSpPr>
          <p:spPr>
            <a:xfrm>
              <a:off x="944046" y="6312667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FC1B6E64-71DE-9FB7-D427-85D2DB5DEA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3647" y="6099168"/>
              <a:ext cx="311587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8ACF6C76-607D-474B-D9FA-E8D66B9E6361}"/>
              </a:ext>
            </a:extLst>
          </p:cNvPr>
          <p:cNvGrpSpPr/>
          <p:nvPr/>
        </p:nvGrpSpPr>
        <p:grpSpPr>
          <a:xfrm>
            <a:off x="280631" y="5627567"/>
            <a:ext cx="1098175" cy="276999"/>
            <a:chOff x="1949825" y="6150921"/>
            <a:chExt cx="1098175" cy="276999"/>
          </a:xfrm>
        </p:grpSpPr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187B74E-8499-EAA2-26F6-11EBE85A5E69}"/>
                </a:ext>
              </a:extLst>
            </p:cNvPr>
            <p:cNvSpPr txBox="1"/>
            <p:nvPr/>
          </p:nvSpPr>
          <p:spPr>
            <a:xfrm>
              <a:off x="1949825" y="6150921"/>
              <a:ext cx="10981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末梢神経刺激</a:t>
              </a:r>
            </a:p>
          </p:txBody>
        </p: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33A6BA04-54F7-1FAF-038C-6195ECA44DC5}"/>
                </a:ext>
              </a:extLst>
            </p:cNvPr>
            <p:cNvCxnSpPr>
              <a:cxnSpLocks/>
            </p:cNvCxnSpPr>
            <p:nvPr/>
          </p:nvCxnSpPr>
          <p:spPr>
            <a:xfrm>
              <a:off x="2032618" y="6389692"/>
              <a:ext cx="92013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47E19927-5420-8A7B-00D1-55C045AAC7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23017" y="6169843"/>
              <a:ext cx="929733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AF581FA-F8FC-8516-B607-B0233BC64DB4}"/>
              </a:ext>
            </a:extLst>
          </p:cNvPr>
          <p:cNvSpPr txBox="1"/>
          <p:nvPr/>
        </p:nvSpPr>
        <p:spPr>
          <a:xfrm>
            <a:off x="120234" y="3687570"/>
            <a:ext cx="50930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00" b="1" dirty="0">
                <a:latin typeface="+mn-ea"/>
              </a:rPr>
              <a:t>※ </a:t>
            </a:r>
            <a:r>
              <a:rPr kumimoji="1" lang="ja-JP" altLang="en-US" sz="1300" b="1" dirty="0">
                <a:latin typeface="+mn-ea"/>
              </a:rPr>
              <a:t>以下をご理解いただき、</a:t>
            </a:r>
            <a:r>
              <a:rPr kumimoji="1" lang="en-US" altLang="ja-JP" sz="1300" b="1" dirty="0">
                <a:latin typeface="+mn-ea"/>
              </a:rPr>
              <a:t>2</a:t>
            </a:r>
            <a:r>
              <a:rPr kumimoji="1" lang="ja-JP" altLang="en-US" sz="1300" b="1" dirty="0">
                <a:latin typeface="+mn-ea"/>
              </a:rPr>
              <a:t>枚目、</a:t>
            </a:r>
            <a:r>
              <a:rPr kumimoji="1" lang="en-US" altLang="ja-JP" sz="1300" b="1" dirty="0">
                <a:latin typeface="+mn-ea"/>
              </a:rPr>
              <a:t>3</a:t>
            </a:r>
            <a:r>
              <a:rPr kumimoji="1" lang="ja-JP" altLang="en-US" sz="1300" b="1" dirty="0">
                <a:latin typeface="+mn-ea"/>
              </a:rPr>
              <a:t>枚目の書類をご記入ください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CDD200C-FA19-4990-44BB-36A2E24B7AAD}"/>
              </a:ext>
            </a:extLst>
          </p:cNvPr>
          <p:cNvGrpSpPr/>
          <p:nvPr/>
        </p:nvGrpSpPr>
        <p:grpSpPr>
          <a:xfrm>
            <a:off x="5531642" y="1024325"/>
            <a:ext cx="1104130" cy="726206"/>
            <a:chOff x="5214118" y="1059316"/>
            <a:chExt cx="1104130" cy="726206"/>
          </a:xfrm>
        </p:grpSpPr>
        <p:pic>
          <p:nvPicPr>
            <p:cNvPr id="54" name="図 53" descr="QR コード&#10;&#10;自動的に生成された説明">
              <a:extLst>
                <a:ext uri="{FF2B5EF4-FFF2-40B4-BE49-F238E27FC236}">
                  <a16:creationId xmlns:a16="http://schemas.microsoft.com/office/drawing/2014/main" id="{54E0B19C-10CC-67C2-60BB-4BAAB980F8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2042" y="1059316"/>
              <a:ext cx="726206" cy="726206"/>
            </a:xfrm>
            <a:prstGeom prst="rect">
              <a:avLst/>
            </a:prstGeom>
          </p:spPr>
        </p:pic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3CCDA594-5726-FD68-485A-A398E7426D89}"/>
                </a:ext>
              </a:extLst>
            </p:cNvPr>
            <p:cNvGrpSpPr/>
            <p:nvPr/>
          </p:nvGrpSpPr>
          <p:grpSpPr>
            <a:xfrm>
              <a:off x="5318956" y="1458277"/>
              <a:ext cx="219885" cy="219885"/>
              <a:chOff x="489300" y="321971"/>
              <a:chExt cx="460671" cy="460671"/>
            </a:xfrm>
          </p:grpSpPr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EC514DFF-9C02-8F52-B58A-FF2065F3B72A}"/>
                  </a:ext>
                </a:extLst>
              </p:cNvPr>
              <p:cNvSpPr/>
              <p:nvPr/>
            </p:nvSpPr>
            <p:spPr>
              <a:xfrm>
                <a:off x="489300" y="321971"/>
                <a:ext cx="460671" cy="46067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二等辺三角形 63">
                <a:extLst>
                  <a:ext uri="{FF2B5EF4-FFF2-40B4-BE49-F238E27FC236}">
                    <a16:creationId xmlns:a16="http://schemas.microsoft.com/office/drawing/2014/main" id="{C0BC03DF-366E-0971-1C8B-A13EB3E198A5}"/>
                  </a:ext>
                </a:extLst>
              </p:cNvPr>
              <p:cNvSpPr/>
              <p:nvPr/>
            </p:nvSpPr>
            <p:spPr>
              <a:xfrm rot="5400000">
                <a:off x="607408" y="430820"/>
                <a:ext cx="281847" cy="242971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12479A5E-D8ED-0B6A-6D91-3C3930153F7E}"/>
                </a:ext>
              </a:extLst>
            </p:cNvPr>
            <p:cNvSpPr/>
            <p:nvPr/>
          </p:nvSpPr>
          <p:spPr>
            <a:xfrm>
              <a:off x="5214118" y="1172387"/>
              <a:ext cx="391463" cy="207135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72000" rIns="36000" bIns="36000" rtlCol="0" anchor="ctr" anchorCtr="1"/>
            <a:lstStyle/>
            <a:p>
              <a:pPr algn="ctr"/>
              <a:r>
                <a:rPr kumimoji="1" lang="ja-JP" altLang="en-US" sz="1050" b="1" dirty="0">
                  <a:solidFill>
                    <a:schemeClr val="bg1"/>
                  </a:solidFill>
                </a:rPr>
                <a:t>動画</a:t>
              </a: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～次に続く～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3EB6A14-EF80-E20F-3405-58B0BB3600EB}"/>
              </a:ext>
            </a:extLst>
          </p:cNvPr>
          <p:cNvCxnSpPr>
            <a:cxnSpLocks/>
          </p:cNvCxnSpPr>
          <p:nvPr/>
        </p:nvCxnSpPr>
        <p:spPr>
          <a:xfrm>
            <a:off x="410272" y="1216921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441FAC3A-FB7D-1B0E-19F0-EDF7329CB2BE}"/>
              </a:ext>
            </a:extLst>
          </p:cNvPr>
          <p:cNvSpPr/>
          <p:nvPr/>
        </p:nvSpPr>
        <p:spPr>
          <a:xfrm>
            <a:off x="4629560" y="3957597"/>
            <a:ext cx="2016867" cy="38912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詳しい内容がご覧いただけます</a:t>
            </a: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B98C15E6-18B3-864C-7F93-E41956BBDADE}"/>
              </a:ext>
            </a:extLst>
          </p:cNvPr>
          <p:cNvSpPr/>
          <p:nvPr/>
        </p:nvSpPr>
        <p:spPr>
          <a:xfrm>
            <a:off x="4622943" y="6002623"/>
            <a:ext cx="2012829" cy="38575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  <a:endParaRPr kumimoji="1" lang="en-US" altLang="ja-JP" sz="1050" b="1" dirty="0">
              <a:solidFill>
                <a:schemeClr val="tx1"/>
              </a:solidFill>
            </a:endParaRP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検査を疑似体験できます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595A8E9-7885-8D1F-5B90-EB62CE42865D}"/>
              </a:ext>
            </a:extLst>
          </p:cNvPr>
          <p:cNvGrpSpPr/>
          <p:nvPr/>
        </p:nvGrpSpPr>
        <p:grpSpPr>
          <a:xfrm>
            <a:off x="5693134" y="4664648"/>
            <a:ext cx="219885" cy="219885"/>
            <a:chOff x="489300" y="321971"/>
            <a:chExt cx="460671" cy="460671"/>
          </a:xfrm>
        </p:grpSpPr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C846B4DC-283F-DD66-9C17-C923C9CA5E70}"/>
                </a:ext>
              </a:extLst>
            </p:cNvPr>
            <p:cNvSpPr/>
            <p:nvPr/>
          </p:nvSpPr>
          <p:spPr>
            <a:xfrm>
              <a:off x="489300" y="321971"/>
              <a:ext cx="460671" cy="46067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二等辺三角形 23">
              <a:extLst>
                <a:ext uri="{FF2B5EF4-FFF2-40B4-BE49-F238E27FC236}">
                  <a16:creationId xmlns:a16="http://schemas.microsoft.com/office/drawing/2014/main" id="{C502C23A-C8F9-6BEA-2BB9-25345722F627}"/>
                </a:ext>
              </a:extLst>
            </p:cNvPr>
            <p:cNvSpPr/>
            <p:nvPr/>
          </p:nvSpPr>
          <p:spPr>
            <a:xfrm rot="5400000">
              <a:off x="607408" y="430820"/>
              <a:ext cx="281847" cy="24297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F8C15E8D-A8B6-5CE1-AB5B-5F986B668F15}"/>
              </a:ext>
            </a:extLst>
          </p:cNvPr>
          <p:cNvSpPr/>
          <p:nvPr/>
        </p:nvSpPr>
        <p:spPr>
          <a:xfrm>
            <a:off x="5617110" y="4405639"/>
            <a:ext cx="391463" cy="20713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</a:rPr>
              <a:t>動画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F6952BD-D993-11AB-7C0F-41A0B3F25EE0}"/>
              </a:ext>
            </a:extLst>
          </p:cNvPr>
          <p:cNvGrpSpPr/>
          <p:nvPr/>
        </p:nvGrpSpPr>
        <p:grpSpPr>
          <a:xfrm>
            <a:off x="5619084" y="6430010"/>
            <a:ext cx="1077082" cy="726206"/>
            <a:chOff x="5623489" y="6429226"/>
            <a:chExt cx="1077082" cy="726206"/>
          </a:xfrm>
        </p:grpSpPr>
        <p:pic>
          <p:nvPicPr>
            <p:cNvPr id="143" name="図 142" descr="QR コード&#10;&#10;自動的に生成された説明">
              <a:extLst>
                <a:ext uri="{FF2B5EF4-FFF2-40B4-BE49-F238E27FC236}">
                  <a16:creationId xmlns:a16="http://schemas.microsoft.com/office/drawing/2014/main" id="{91B9D069-B418-62BC-2935-35E1938F7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4365" y="6429226"/>
              <a:ext cx="726206" cy="726206"/>
            </a:xfrm>
            <a:prstGeom prst="rect">
              <a:avLst/>
            </a:prstGeom>
          </p:spPr>
        </p:pic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FCE99127-34C2-0E49-CAF9-65DE565AEFA5}"/>
                </a:ext>
              </a:extLst>
            </p:cNvPr>
            <p:cNvGrpSpPr/>
            <p:nvPr/>
          </p:nvGrpSpPr>
          <p:grpSpPr>
            <a:xfrm>
              <a:off x="5699513" y="6761567"/>
              <a:ext cx="219885" cy="219885"/>
              <a:chOff x="489300" y="321971"/>
              <a:chExt cx="460671" cy="460671"/>
            </a:xfrm>
          </p:grpSpPr>
          <p:sp>
            <p:nvSpPr>
              <p:cNvPr id="36" name="楕円 35">
                <a:extLst>
                  <a:ext uri="{FF2B5EF4-FFF2-40B4-BE49-F238E27FC236}">
                    <a16:creationId xmlns:a16="http://schemas.microsoft.com/office/drawing/2014/main" id="{DB4A7B5F-0753-B225-961E-2E890CD360A2}"/>
                  </a:ext>
                </a:extLst>
              </p:cNvPr>
              <p:cNvSpPr/>
              <p:nvPr/>
            </p:nvSpPr>
            <p:spPr>
              <a:xfrm>
                <a:off x="489300" y="321971"/>
                <a:ext cx="460671" cy="46067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二等辺三角形 40">
                <a:extLst>
                  <a:ext uri="{FF2B5EF4-FFF2-40B4-BE49-F238E27FC236}">
                    <a16:creationId xmlns:a16="http://schemas.microsoft.com/office/drawing/2014/main" id="{FF9D587F-D254-FFD2-643C-30FAABA92495}"/>
                  </a:ext>
                </a:extLst>
              </p:cNvPr>
              <p:cNvSpPr/>
              <p:nvPr/>
            </p:nvSpPr>
            <p:spPr>
              <a:xfrm rot="5400000">
                <a:off x="607408" y="430820"/>
                <a:ext cx="281847" cy="242971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E4783E94-0983-4DA7-6D0A-71363627BCD6}"/>
                </a:ext>
              </a:extLst>
            </p:cNvPr>
            <p:cNvSpPr/>
            <p:nvPr/>
          </p:nvSpPr>
          <p:spPr>
            <a:xfrm>
              <a:off x="5623489" y="6502558"/>
              <a:ext cx="391463" cy="207135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72000" rIns="36000" bIns="36000" rtlCol="0" anchor="ctr" anchorCtr="1"/>
            <a:lstStyle/>
            <a:p>
              <a:pPr algn="ctr"/>
              <a:r>
                <a:rPr kumimoji="1" lang="ja-JP" altLang="en-US" sz="1050" b="1" dirty="0">
                  <a:solidFill>
                    <a:schemeClr val="bg1"/>
                  </a:solidFill>
                </a:rPr>
                <a:t>動画</a:t>
              </a:r>
            </a:p>
          </p:txBody>
        </p:sp>
      </p:grp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9769640B-400B-DC09-92DA-052E5C1D1C2F}"/>
              </a:ext>
            </a:extLst>
          </p:cNvPr>
          <p:cNvCxnSpPr>
            <a:cxnSpLocks/>
          </p:cNvCxnSpPr>
          <p:nvPr/>
        </p:nvCxnSpPr>
        <p:spPr>
          <a:xfrm>
            <a:off x="410272" y="1458221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916BCA30-202F-5D2C-85D2-8D4EE958A73F}"/>
              </a:ext>
            </a:extLst>
          </p:cNvPr>
          <p:cNvCxnSpPr>
            <a:cxnSpLocks/>
          </p:cNvCxnSpPr>
          <p:nvPr/>
        </p:nvCxnSpPr>
        <p:spPr>
          <a:xfrm>
            <a:off x="410272" y="1695224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434EF6E5-F754-5DD5-0C99-1C3908B6D288}"/>
              </a:ext>
            </a:extLst>
          </p:cNvPr>
          <p:cNvCxnSpPr>
            <a:cxnSpLocks/>
          </p:cNvCxnSpPr>
          <p:nvPr/>
        </p:nvCxnSpPr>
        <p:spPr>
          <a:xfrm>
            <a:off x="410272" y="1945604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9DB21CB0-E061-AAD7-8C95-B6FACFA2C207}"/>
              </a:ext>
            </a:extLst>
          </p:cNvPr>
          <p:cNvCxnSpPr>
            <a:cxnSpLocks/>
          </p:cNvCxnSpPr>
          <p:nvPr/>
        </p:nvCxnSpPr>
        <p:spPr>
          <a:xfrm>
            <a:off x="410272" y="2197239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19FE7565-6000-6110-DA12-9A56B65B98AC}"/>
              </a:ext>
            </a:extLst>
          </p:cNvPr>
          <p:cNvCxnSpPr>
            <a:cxnSpLocks/>
          </p:cNvCxnSpPr>
          <p:nvPr/>
        </p:nvCxnSpPr>
        <p:spPr>
          <a:xfrm>
            <a:off x="420266" y="2450059"/>
            <a:ext cx="43327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22831E-592E-7188-6378-B112F16661FB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患者用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>
                <a:latin typeface="+mn-ea"/>
              </a:rPr>
              <a:t>検査説明</a:t>
            </a:r>
            <a:endParaRPr kumimoji="1" lang="ja-JP" altLang="en-US" sz="10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617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F7660AB4-304C-7501-DB5E-384E53D66BEA}"/>
              </a:ext>
            </a:extLst>
          </p:cNvPr>
          <p:cNvSpPr/>
          <p:nvPr/>
        </p:nvSpPr>
        <p:spPr>
          <a:xfrm>
            <a:off x="44450" y="777692"/>
            <a:ext cx="6775450" cy="834413"/>
          </a:xfrm>
          <a:prstGeom prst="roundRect">
            <a:avLst>
              <a:gd name="adj" fmla="val 5932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56852B4-408F-C9D9-852F-9EF9F87093BC}"/>
              </a:ext>
            </a:extLst>
          </p:cNvPr>
          <p:cNvSpPr/>
          <p:nvPr/>
        </p:nvSpPr>
        <p:spPr>
          <a:xfrm>
            <a:off x="198120" y="3234950"/>
            <a:ext cx="6397777" cy="708217"/>
          </a:xfrm>
          <a:prstGeom prst="roundRect">
            <a:avLst>
              <a:gd name="adj" fmla="val 7779"/>
            </a:avLst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D0C6F5-8EC1-6FB6-E8BF-4CCA8A39955B}"/>
              </a:ext>
            </a:extLst>
          </p:cNvPr>
          <p:cNvSpPr txBox="1"/>
          <p:nvPr/>
        </p:nvSpPr>
        <p:spPr>
          <a:xfrm>
            <a:off x="-58490" y="315560"/>
            <a:ext cx="69749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200" b="1" dirty="0">
                <a:latin typeface="+mn-ea"/>
              </a:rPr>
              <a:t>腹部骨盤部</a:t>
            </a:r>
            <a:r>
              <a:rPr kumimoji="1" lang="en-US" altLang="ja-JP" sz="2200" b="1" dirty="0">
                <a:latin typeface="+mn-ea"/>
              </a:rPr>
              <a:t>MRI</a:t>
            </a:r>
            <a:r>
              <a:rPr kumimoji="1" lang="ja-JP" altLang="en-US" sz="2200" b="1" dirty="0">
                <a:latin typeface="+mn-ea"/>
              </a:rPr>
              <a:t>検査</a:t>
            </a:r>
            <a:r>
              <a:rPr kumimoji="1" lang="en-US" altLang="ja-JP" sz="2200" b="1" dirty="0">
                <a:latin typeface="+mn-ea"/>
              </a:rPr>
              <a:t>(</a:t>
            </a:r>
            <a:r>
              <a:rPr kumimoji="1" lang="ja-JP" altLang="en-US" sz="2200" b="1" dirty="0">
                <a:latin typeface="+mn-ea"/>
              </a:rPr>
              <a:t>禁食あり</a:t>
            </a:r>
            <a:r>
              <a:rPr kumimoji="1" lang="en-US" altLang="ja-JP" sz="2200" b="1" dirty="0">
                <a:latin typeface="+mn-ea"/>
              </a:rPr>
              <a:t>) </a:t>
            </a:r>
            <a:r>
              <a:rPr kumimoji="1" lang="ja-JP" altLang="en-US" sz="2200" b="1" dirty="0">
                <a:latin typeface="+mn-ea"/>
              </a:rPr>
              <a:t>問診票･同意書･予約券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24F98CA-D5F1-AFF5-B5E5-10AB787AB355}"/>
              </a:ext>
            </a:extLst>
          </p:cNvPr>
          <p:cNvCxnSpPr>
            <a:cxnSpLocks/>
          </p:cNvCxnSpPr>
          <p:nvPr/>
        </p:nvCxnSpPr>
        <p:spPr>
          <a:xfrm>
            <a:off x="68334" y="670133"/>
            <a:ext cx="667592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700B791F-CAAB-1118-FB5F-9F35E3792628}"/>
              </a:ext>
            </a:extLst>
          </p:cNvPr>
          <p:cNvSpPr txBox="1"/>
          <p:nvPr/>
        </p:nvSpPr>
        <p:spPr>
          <a:xfrm>
            <a:off x="210019" y="8113450"/>
            <a:ext cx="63589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検査の必要性、危険性と対策、</a:t>
            </a:r>
            <a:r>
              <a:rPr kumimoji="1" lang="en-US" altLang="ja-JP" sz="1100" b="1" dirty="0">
                <a:latin typeface="+mn-ea"/>
              </a:rPr>
              <a:t>『</a:t>
            </a:r>
            <a:r>
              <a:rPr kumimoji="1" lang="ja-JP" altLang="en-US" sz="1100" b="1" dirty="0">
                <a:latin typeface="+mn-ea"/>
              </a:rPr>
              <a:t>検査前日･検査当日のお願い</a:t>
            </a:r>
            <a:r>
              <a:rPr kumimoji="1" lang="en-US" altLang="ja-JP" sz="1100" b="1" dirty="0">
                <a:latin typeface="+mn-ea"/>
              </a:rPr>
              <a:t>』</a:t>
            </a:r>
            <a:r>
              <a:rPr kumimoji="1" lang="ja-JP" altLang="en-US" sz="1100" b="1" dirty="0">
                <a:latin typeface="+mn-ea"/>
              </a:rPr>
              <a:t>について十分理解しました。</a:t>
            </a:r>
            <a:endParaRPr kumimoji="1" lang="en-US" altLang="ja-JP" sz="1100" b="1" dirty="0">
              <a:latin typeface="+mn-ea"/>
            </a:endParaRPr>
          </a:p>
          <a:p>
            <a:r>
              <a:rPr kumimoji="1" lang="ja-JP" altLang="en-US" sz="1100" b="1" dirty="0">
                <a:latin typeface="+mn-ea"/>
              </a:rPr>
              <a:t>今回の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検査に同意します。</a:t>
            </a:r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64595D85-B74E-464C-085A-98A935BCD803}"/>
              </a:ext>
            </a:extLst>
          </p:cNvPr>
          <p:cNvSpPr/>
          <p:nvPr/>
        </p:nvSpPr>
        <p:spPr>
          <a:xfrm>
            <a:off x="210019" y="4193262"/>
            <a:ext cx="6397776" cy="3039436"/>
          </a:xfrm>
          <a:prstGeom prst="roundRect">
            <a:avLst>
              <a:gd name="adj" fmla="val 2598"/>
            </a:avLst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6C1B61C-6450-9FB9-6173-0C4E72704EAA}"/>
              </a:ext>
            </a:extLst>
          </p:cNvPr>
          <p:cNvSpPr txBox="1"/>
          <p:nvPr/>
        </p:nvSpPr>
        <p:spPr>
          <a:xfrm>
            <a:off x="236173" y="3452736"/>
            <a:ext cx="6332831" cy="247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体内に心臓ペースメーカや人工内耳など</a:t>
            </a:r>
            <a:r>
              <a:rPr kumimoji="1"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MRI</a:t>
            </a:r>
            <a:r>
              <a:rPr kumimoji="1"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検査に対応していない</a:t>
            </a:r>
            <a:r>
              <a:rPr kumimoji="1" lang="ja-JP" altLang="en-US" sz="1100" dirty="0">
                <a:latin typeface="+mn-ea"/>
              </a:rPr>
              <a:t>電子機器や医療機器がある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97" name="四角形: 角を丸くする 96">
            <a:extLst>
              <a:ext uri="{FF2B5EF4-FFF2-40B4-BE49-F238E27FC236}">
                <a16:creationId xmlns:a16="http://schemas.microsoft.com/office/drawing/2014/main" id="{C1C860B5-6026-197C-5A77-47739DB4474C}"/>
              </a:ext>
            </a:extLst>
          </p:cNvPr>
          <p:cNvSpPr/>
          <p:nvPr/>
        </p:nvSpPr>
        <p:spPr>
          <a:xfrm>
            <a:off x="294696" y="3094604"/>
            <a:ext cx="4524954" cy="31033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下記に該当する方は</a:t>
            </a:r>
            <a:r>
              <a:rPr kumimoji="1" lang="en-US" altLang="ja-JP" sz="1100" b="1" dirty="0">
                <a:solidFill>
                  <a:schemeClr val="bg1"/>
                </a:solidFill>
                <a:latin typeface="+mn-ea"/>
              </a:rPr>
              <a:t>MRI</a:t>
            </a:r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検査を受けていただくことが</a:t>
            </a:r>
            <a:r>
              <a:rPr kumimoji="1" lang="ja-JP" altLang="en-US" sz="1500" b="1" dirty="0">
                <a:solidFill>
                  <a:schemeClr val="bg1"/>
                </a:solidFill>
                <a:latin typeface="+mn-ea"/>
              </a:rPr>
              <a:t>できません</a:t>
            </a:r>
          </a:p>
        </p:txBody>
      </p:sp>
      <p:sp>
        <p:nvSpPr>
          <p:cNvPr id="98" name="四角形: 角を丸くする 97">
            <a:extLst>
              <a:ext uri="{FF2B5EF4-FFF2-40B4-BE49-F238E27FC236}">
                <a16:creationId xmlns:a16="http://schemas.microsoft.com/office/drawing/2014/main" id="{9BD98E76-27C8-DBC1-431C-79621E860874}"/>
              </a:ext>
            </a:extLst>
          </p:cNvPr>
          <p:cNvSpPr/>
          <p:nvPr/>
        </p:nvSpPr>
        <p:spPr>
          <a:xfrm>
            <a:off x="297693" y="4051395"/>
            <a:ext cx="6245118" cy="33169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下記に該当する方は安全性の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確認が必要になります　</a:t>
            </a:r>
            <a:endParaRPr kumimoji="1" lang="ja-JP" altLang="en-US" sz="11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C45166C3-0D9D-EA52-DE99-3DF229AE134B}"/>
              </a:ext>
            </a:extLst>
          </p:cNvPr>
          <p:cNvGrpSpPr/>
          <p:nvPr/>
        </p:nvGrpSpPr>
        <p:grpSpPr>
          <a:xfrm>
            <a:off x="68334" y="8624923"/>
            <a:ext cx="6894474" cy="904641"/>
            <a:chOff x="371558" y="6959942"/>
            <a:chExt cx="4357750" cy="904641"/>
          </a:xfrm>
        </p:grpSpPr>
        <p:sp>
          <p:nvSpPr>
            <p:cNvPr id="221" name="四角形: 角を丸くする 220">
              <a:extLst>
                <a:ext uri="{FF2B5EF4-FFF2-40B4-BE49-F238E27FC236}">
                  <a16:creationId xmlns:a16="http://schemas.microsoft.com/office/drawing/2014/main" id="{30B64108-8FDC-A686-244D-91B9BB8E5E29}"/>
                </a:ext>
              </a:extLst>
            </p:cNvPr>
            <p:cNvSpPr/>
            <p:nvPr/>
          </p:nvSpPr>
          <p:spPr>
            <a:xfrm>
              <a:off x="371558" y="6959942"/>
              <a:ext cx="4222913" cy="904641"/>
            </a:xfrm>
            <a:prstGeom prst="roundRect">
              <a:avLst>
                <a:gd name="adj" fmla="val 4439"/>
              </a:avLst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3" name="四角形: 角を丸くする 222">
              <a:extLst>
                <a:ext uri="{FF2B5EF4-FFF2-40B4-BE49-F238E27FC236}">
                  <a16:creationId xmlns:a16="http://schemas.microsoft.com/office/drawing/2014/main" id="{19068F3D-5BA7-A5A1-3550-8C3AAC1B9F2D}"/>
                </a:ext>
              </a:extLst>
            </p:cNvPr>
            <p:cNvSpPr/>
            <p:nvPr/>
          </p:nvSpPr>
          <p:spPr>
            <a:xfrm>
              <a:off x="449885" y="7357172"/>
              <a:ext cx="4109265" cy="4477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4" name="四角形: 角を丸くする 223">
              <a:extLst>
                <a:ext uri="{FF2B5EF4-FFF2-40B4-BE49-F238E27FC236}">
                  <a16:creationId xmlns:a16="http://schemas.microsoft.com/office/drawing/2014/main" id="{098A4E96-BC44-AAE2-D5B2-3B22C3DBAE79}"/>
                </a:ext>
              </a:extLst>
            </p:cNvPr>
            <p:cNvSpPr/>
            <p:nvPr/>
          </p:nvSpPr>
          <p:spPr>
            <a:xfrm>
              <a:off x="445837" y="7030477"/>
              <a:ext cx="2743685" cy="27326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7" name="テキスト ボックス 226">
              <a:extLst>
                <a:ext uri="{FF2B5EF4-FFF2-40B4-BE49-F238E27FC236}">
                  <a16:creationId xmlns:a16="http://schemas.microsoft.com/office/drawing/2014/main" id="{EB5F057F-1113-8D25-9B25-F677BD21718B}"/>
                </a:ext>
              </a:extLst>
            </p:cNvPr>
            <p:cNvSpPr txBox="1"/>
            <p:nvPr/>
          </p:nvSpPr>
          <p:spPr>
            <a:xfrm>
              <a:off x="389567" y="7456885"/>
              <a:ext cx="433974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b="1" dirty="0">
                  <a:latin typeface="+mn-ea"/>
                </a:rPr>
                <a:t>本人氏名または代理人</a:t>
              </a:r>
              <a:r>
                <a:rPr kumimoji="1" lang="en-US" altLang="ja-JP" sz="1100" b="1" dirty="0">
                  <a:latin typeface="+mn-ea"/>
                </a:rPr>
                <a:t>(</a:t>
              </a:r>
              <a:r>
                <a:rPr kumimoji="1" lang="ja-JP" altLang="en-US" sz="1100" b="1" dirty="0">
                  <a:latin typeface="+mn-ea"/>
                </a:rPr>
                <a:t>続柄</a:t>
              </a:r>
              <a:r>
                <a:rPr kumimoji="1" lang="en-US" altLang="ja-JP" sz="1100" b="1" dirty="0">
                  <a:latin typeface="+mn-ea"/>
                </a:rPr>
                <a:t>)</a:t>
              </a:r>
              <a:r>
                <a:rPr kumimoji="1" lang="ja-JP" altLang="en-US" sz="1100" b="1" dirty="0">
                  <a:latin typeface="+mn-ea"/>
                </a:rPr>
                <a:t>：　　　　　　　　　　  　　　　　　　　　　　　　（続柄     　　　　）</a:t>
              </a:r>
            </a:p>
          </p:txBody>
        </p:sp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6A0A2285-0607-8B1E-B83C-2886C1007335}"/>
                </a:ext>
              </a:extLst>
            </p:cNvPr>
            <p:cNvSpPr txBox="1"/>
            <p:nvPr/>
          </p:nvSpPr>
          <p:spPr>
            <a:xfrm>
              <a:off x="389504" y="7034344"/>
              <a:ext cx="274368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latin typeface="+mn-ea"/>
                </a:rPr>
                <a:t>署名年月日：　　　　年　　　月　　　日　　</a:t>
              </a:r>
            </a:p>
          </p:txBody>
        </p:sp>
      </p:grp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9F399A94-55B9-5AF9-B1E7-69F55934ADD2}"/>
              </a:ext>
            </a:extLst>
          </p:cNvPr>
          <p:cNvSpPr txBox="1"/>
          <p:nvPr/>
        </p:nvSpPr>
        <p:spPr>
          <a:xfrm>
            <a:off x="376994" y="9592503"/>
            <a:ext cx="6104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山形県立新庄病院　</a:t>
            </a:r>
            <a:r>
              <a:rPr kumimoji="1" lang="en-US" altLang="ja-JP" sz="1000" dirty="0">
                <a:latin typeface="+mn-ea"/>
              </a:rPr>
              <a:t>MRI</a:t>
            </a:r>
            <a:r>
              <a:rPr kumimoji="1" lang="ja-JP" altLang="en-US" sz="1000" dirty="0">
                <a:latin typeface="+mn-ea"/>
              </a:rPr>
              <a:t>検査問診票･同意書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1C02599D-4B16-B9E5-7DCE-E7B6A6C216D1}"/>
              </a:ext>
            </a:extLst>
          </p:cNvPr>
          <p:cNvSpPr txBox="1"/>
          <p:nvPr/>
        </p:nvSpPr>
        <p:spPr>
          <a:xfrm>
            <a:off x="198120" y="1599240"/>
            <a:ext cx="6397777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b="1" dirty="0">
                <a:latin typeface="+mn-ea"/>
              </a:rPr>
              <a:t>より安全に</a:t>
            </a:r>
            <a:r>
              <a:rPr kumimoji="1" lang="en-US" altLang="ja-JP" sz="1050" b="1" dirty="0">
                <a:latin typeface="+mn-ea"/>
              </a:rPr>
              <a:t>MR</a:t>
            </a:r>
            <a:r>
              <a:rPr kumimoji="1" lang="en-US" altLang="ja-JP" sz="1050" b="1" spc="300" dirty="0">
                <a:latin typeface="+mn-ea"/>
              </a:rPr>
              <a:t>I</a:t>
            </a:r>
            <a:r>
              <a:rPr kumimoji="1" lang="ja-JP" altLang="en-US" sz="1050" b="1" dirty="0">
                <a:latin typeface="+mn-ea"/>
              </a:rPr>
              <a:t>検査を実施するために</a:t>
            </a:r>
            <a:r>
              <a:rPr kumimoji="1" lang="en-US" altLang="ja-JP" sz="1050" b="1" dirty="0">
                <a:latin typeface="+mn-ea"/>
              </a:rPr>
              <a:t>1</a:t>
            </a:r>
            <a:r>
              <a:rPr kumimoji="1" lang="ja-JP" altLang="en-US" sz="1050" b="1" dirty="0">
                <a:latin typeface="+mn-ea"/>
              </a:rPr>
              <a:t>枚目の検査説明をお読みになって、説明動画をご覧ください。</a:t>
            </a:r>
            <a:endParaRPr kumimoji="1" lang="en-US" altLang="ja-JP" sz="1050" b="1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b="1" dirty="0">
                <a:latin typeface="+mn-ea"/>
              </a:rPr>
              <a:t>今回行う</a:t>
            </a:r>
            <a:r>
              <a:rPr kumimoji="1" lang="en-US" altLang="ja-JP" sz="1050" b="1" dirty="0">
                <a:latin typeface="+mn-ea"/>
              </a:rPr>
              <a:t>MR</a:t>
            </a:r>
            <a:r>
              <a:rPr kumimoji="1" lang="en-US" altLang="ja-JP" sz="1050" b="1" spc="300" dirty="0">
                <a:latin typeface="+mn-ea"/>
              </a:rPr>
              <a:t>I</a:t>
            </a:r>
            <a:r>
              <a:rPr kumimoji="1" lang="ja-JP" altLang="en-US" sz="1050" b="1" dirty="0">
                <a:latin typeface="+mn-ea"/>
              </a:rPr>
              <a:t>検査を理解できましたら以下の問いにお答えください。</a:t>
            </a:r>
            <a:endParaRPr kumimoji="1" lang="en-US" altLang="ja-JP" sz="1050" b="1" dirty="0">
              <a:latin typeface="+mn-ea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793EB5AC-3669-F92A-247C-C18ADBF94FE5}"/>
              </a:ext>
            </a:extLst>
          </p:cNvPr>
          <p:cNvSpPr txBox="1"/>
          <p:nvPr/>
        </p:nvSpPr>
        <p:spPr>
          <a:xfrm>
            <a:off x="5188957" y="3663794"/>
            <a:ext cx="13933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□ はい　□ いいえ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3D7EC06-EFB3-A65A-C266-816FCD21AE5C}"/>
              </a:ext>
            </a:extLst>
          </p:cNvPr>
          <p:cNvSpPr txBox="1"/>
          <p:nvPr/>
        </p:nvSpPr>
        <p:spPr>
          <a:xfrm>
            <a:off x="251460" y="4448970"/>
            <a:ext cx="5141772" cy="2780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体内に心臓ペースメーカや人工内耳など</a:t>
            </a:r>
            <a:r>
              <a:rPr kumimoji="1" lang="ja-JP" altLang="en-US" sz="1100" b="1" dirty="0">
                <a:latin typeface="+mn-ea"/>
              </a:rPr>
              <a:t>条件付き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対応</a:t>
            </a:r>
            <a:r>
              <a:rPr kumimoji="1" lang="ja-JP" altLang="en-US" sz="1100" dirty="0">
                <a:latin typeface="+mn-ea"/>
              </a:rPr>
              <a:t>の電子機器がある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  （ペースメーカカード・手帳などの資料をご準備ください）</a:t>
            </a:r>
            <a:r>
              <a:rPr kumimoji="1" lang="en-US" altLang="ja-JP" sz="1100" dirty="0">
                <a:latin typeface="+mn-ea"/>
              </a:rPr>
              <a:t>    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手術を受け、下記の体内金属がある</a:t>
            </a:r>
            <a:endParaRPr kumimoji="1" lang="en-US" altLang="ja-JP" sz="1100" dirty="0">
              <a:latin typeface="+mn-ea"/>
            </a:endParaRPr>
          </a:p>
          <a:p>
            <a:pPr indent="177800">
              <a:lnSpc>
                <a:spcPts val="1400"/>
              </a:lnSpc>
              <a:spcBef>
                <a:spcPts val="600"/>
              </a:spcBef>
            </a:pP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脳動脈瘤クリップ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コイル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ステント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人工関節・人工心臓弁・その他 </a:t>
            </a:r>
            <a:r>
              <a:rPr kumimoji="1" lang="en-US" altLang="ja-JP" sz="1100" b="1" dirty="0">
                <a:latin typeface="+mn-ea"/>
              </a:rPr>
              <a:t>]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磁石で固定する歯科インプラント</a:t>
            </a:r>
            <a:r>
              <a:rPr kumimoji="1" lang="ja-JP" altLang="en-US" sz="1100" b="1" spc="-150" dirty="0">
                <a:latin typeface="+mn-ea"/>
              </a:rPr>
              <a:t>・</a:t>
            </a:r>
            <a:r>
              <a:rPr kumimoji="1" lang="ja-JP" altLang="en-US" sz="1100" dirty="0">
                <a:latin typeface="+mn-ea"/>
              </a:rPr>
              <a:t>義眼 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をしている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入れ歯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コンタクトレンズ 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を着用している（ケースをお持ちください）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貼り薬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ホルター心電図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持続自己血糖測定器等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を使用中、使用予定がある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体に怪我・金属加工による金属片や狩猟等による銃弾がある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体内に入れ墨・タトゥー・アートメイクがある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狭いところが苦手である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妊娠中もしくはその可能性がある</a:t>
            </a:r>
            <a:endParaRPr kumimoji="1" lang="ja-JP" altLang="en-US" sz="1000" dirty="0">
              <a:latin typeface="+mn-ea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2854D0A-09DC-DFB5-33E3-10AFDF714903}"/>
              </a:ext>
            </a:extLst>
          </p:cNvPr>
          <p:cNvCxnSpPr>
            <a:cxnSpLocks/>
          </p:cNvCxnSpPr>
          <p:nvPr/>
        </p:nvCxnSpPr>
        <p:spPr>
          <a:xfrm>
            <a:off x="499506" y="4887973"/>
            <a:ext cx="604330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1ECF998-A1D7-D1E7-E6D0-B3C32A0161FB}"/>
              </a:ext>
            </a:extLst>
          </p:cNvPr>
          <p:cNvCxnSpPr>
            <a:cxnSpLocks/>
          </p:cNvCxnSpPr>
          <p:nvPr/>
        </p:nvCxnSpPr>
        <p:spPr>
          <a:xfrm>
            <a:off x="519711" y="5404863"/>
            <a:ext cx="60231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BA41B8D-0484-8BEB-BC79-A117AAB942CD}"/>
              </a:ext>
            </a:extLst>
          </p:cNvPr>
          <p:cNvCxnSpPr>
            <a:cxnSpLocks/>
          </p:cNvCxnSpPr>
          <p:nvPr/>
        </p:nvCxnSpPr>
        <p:spPr>
          <a:xfrm>
            <a:off x="519711" y="5658863"/>
            <a:ext cx="60231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28AA356F-500A-0B27-8D8F-F95EFF14776A}"/>
              </a:ext>
            </a:extLst>
          </p:cNvPr>
          <p:cNvCxnSpPr>
            <a:cxnSpLocks/>
          </p:cNvCxnSpPr>
          <p:nvPr/>
        </p:nvCxnSpPr>
        <p:spPr>
          <a:xfrm>
            <a:off x="510602" y="591286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82BCE986-604E-D943-2924-A27B23C544ED}"/>
              </a:ext>
            </a:extLst>
          </p:cNvPr>
          <p:cNvCxnSpPr>
            <a:cxnSpLocks/>
          </p:cNvCxnSpPr>
          <p:nvPr/>
        </p:nvCxnSpPr>
        <p:spPr>
          <a:xfrm>
            <a:off x="510602" y="61859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9B233AA-78BC-36DD-10C5-19E0F5CD5F38}"/>
              </a:ext>
            </a:extLst>
          </p:cNvPr>
          <p:cNvCxnSpPr>
            <a:cxnSpLocks/>
          </p:cNvCxnSpPr>
          <p:nvPr/>
        </p:nvCxnSpPr>
        <p:spPr>
          <a:xfrm>
            <a:off x="510602" y="64399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1D83505D-5723-D365-B26B-5DECDFC5C23C}"/>
              </a:ext>
            </a:extLst>
          </p:cNvPr>
          <p:cNvCxnSpPr>
            <a:cxnSpLocks/>
          </p:cNvCxnSpPr>
          <p:nvPr/>
        </p:nvCxnSpPr>
        <p:spPr>
          <a:xfrm>
            <a:off x="510602" y="66812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FF923096-F5A3-C232-617D-438BEFCD10EA}"/>
              </a:ext>
            </a:extLst>
          </p:cNvPr>
          <p:cNvGrpSpPr/>
          <p:nvPr/>
        </p:nvGrpSpPr>
        <p:grpSpPr>
          <a:xfrm>
            <a:off x="5204372" y="4589042"/>
            <a:ext cx="1431927" cy="2358308"/>
            <a:chOff x="5006252" y="4282140"/>
            <a:chExt cx="1431927" cy="2402124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B92F38C4-2644-4538-D253-57CFE8F47AB6}"/>
                </a:ext>
              </a:extLst>
            </p:cNvPr>
            <p:cNvGrpSpPr/>
            <p:nvPr/>
          </p:nvGrpSpPr>
          <p:grpSpPr>
            <a:xfrm>
              <a:off x="5006252" y="4282140"/>
              <a:ext cx="1431927" cy="2402124"/>
              <a:chOff x="5074832" y="1447500"/>
              <a:chExt cx="1431927" cy="2402124"/>
            </a:xfrm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28FB7837-64E6-DB0F-B00E-CDB7C1F32CB4}"/>
                  </a:ext>
                </a:extLst>
              </p:cNvPr>
              <p:cNvSpPr txBox="1"/>
              <p:nvPr/>
            </p:nvSpPr>
            <p:spPr>
              <a:xfrm>
                <a:off x="5075718" y="144750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A33AA039-9370-EB1E-DCE4-43E5AA553752}"/>
                  </a:ext>
                </a:extLst>
              </p:cNvPr>
              <p:cNvSpPr txBox="1"/>
              <p:nvPr/>
            </p:nvSpPr>
            <p:spPr>
              <a:xfrm>
                <a:off x="5074834" y="2214345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2DE26D6-FFDE-14EB-305E-E58F74B90C38}"/>
                  </a:ext>
                </a:extLst>
              </p:cNvPr>
              <p:cNvSpPr txBox="1"/>
              <p:nvPr/>
            </p:nvSpPr>
            <p:spPr>
              <a:xfrm>
                <a:off x="5074834" y="2481523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DADB6690-7F95-6B46-E319-81C32F0D3042}"/>
                  </a:ext>
                </a:extLst>
              </p:cNvPr>
              <p:cNvSpPr txBox="1"/>
              <p:nvPr/>
            </p:nvSpPr>
            <p:spPr>
              <a:xfrm>
                <a:off x="5074834" y="2745479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D8BDADF2-5280-7600-D320-270BD3096DD2}"/>
                  </a:ext>
                </a:extLst>
              </p:cNvPr>
              <p:cNvSpPr txBox="1"/>
              <p:nvPr/>
            </p:nvSpPr>
            <p:spPr>
              <a:xfrm>
                <a:off x="5076880" y="2992785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6DDB22F9-7520-5EB3-4005-43AE26AC7F2F}"/>
                  </a:ext>
                </a:extLst>
              </p:cNvPr>
              <p:cNvSpPr txBox="1"/>
              <p:nvPr/>
            </p:nvSpPr>
            <p:spPr>
              <a:xfrm>
                <a:off x="5074832" y="325928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7EB413AC-C408-291D-0B04-A000A7C2DAD6}"/>
                  </a:ext>
                </a:extLst>
              </p:cNvPr>
              <p:cNvSpPr txBox="1"/>
              <p:nvPr/>
            </p:nvSpPr>
            <p:spPr>
              <a:xfrm>
                <a:off x="5074834" y="1968282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F062408A-593F-5941-5D5B-058D4A72A8DC}"/>
                  </a:ext>
                </a:extLst>
              </p:cNvPr>
              <p:cNvSpPr txBox="1"/>
              <p:nvPr/>
            </p:nvSpPr>
            <p:spPr>
              <a:xfrm>
                <a:off x="5074833" y="352710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</p:grp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4919FFA2-F019-D83E-431A-CBFAA8472C3F}"/>
                </a:ext>
              </a:extLst>
            </p:cNvPr>
            <p:cNvSpPr txBox="1"/>
            <p:nvPr/>
          </p:nvSpPr>
          <p:spPr>
            <a:xfrm>
              <a:off x="5006253" y="6331266"/>
              <a:ext cx="221214" cy="3225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6000">
                <a:lnSpc>
                  <a:spcPct val="150000"/>
                </a:lnSpc>
              </a:pPr>
              <a:endParaRPr kumimoji="1" lang="ja-JP" altLang="en-US" sz="1100" dirty="0">
                <a:latin typeface="+mn-ea"/>
              </a:endParaRPr>
            </a:p>
          </p:txBody>
        </p:sp>
      </p:grp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4454872-7A5E-7206-AD62-9818896D695A}"/>
              </a:ext>
            </a:extLst>
          </p:cNvPr>
          <p:cNvSpPr/>
          <p:nvPr/>
        </p:nvSpPr>
        <p:spPr>
          <a:xfrm>
            <a:off x="122087" y="835569"/>
            <a:ext cx="2784472" cy="30028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6A19F3-B0CD-A122-5DF2-C3F014440DA9}"/>
              </a:ext>
            </a:extLst>
          </p:cNvPr>
          <p:cNvSpPr txBox="1"/>
          <p:nvPr/>
        </p:nvSpPr>
        <p:spPr>
          <a:xfrm>
            <a:off x="68334" y="871498"/>
            <a:ext cx="453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ID</a:t>
            </a:r>
            <a:r>
              <a:rPr kumimoji="1" lang="ja-JP" altLang="en-US" sz="1000" b="1" dirty="0">
                <a:latin typeface="+mn-ea"/>
              </a:rPr>
              <a:t>：</a:t>
            </a:r>
            <a:endParaRPr kumimoji="1" lang="ja-JP" altLang="en-US" sz="1200" b="1" dirty="0"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D94B5AA-B8D3-C0CF-A3F7-963FE14613A0}"/>
              </a:ext>
            </a:extLst>
          </p:cNvPr>
          <p:cNvGrpSpPr/>
          <p:nvPr/>
        </p:nvGrpSpPr>
        <p:grpSpPr>
          <a:xfrm>
            <a:off x="5424834" y="1286512"/>
            <a:ext cx="1319424" cy="267918"/>
            <a:chOff x="526728" y="1155471"/>
            <a:chExt cx="1807106" cy="447731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5FED25E1-A4A2-5ABB-75FF-66CD1B96C2A5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B149234-D84D-CB02-7577-A4682D32430F}"/>
                </a:ext>
              </a:extLst>
            </p:cNvPr>
            <p:cNvSpPr txBox="1"/>
            <p:nvPr/>
          </p:nvSpPr>
          <p:spPr>
            <a:xfrm>
              <a:off x="526728" y="1191730"/>
              <a:ext cx="779842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体重：</a:t>
              </a: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6E217E72-56F9-D49F-20C5-500F642447C0}"/>
                </a:ext>
              </a:extLst>
            </p:cNvPr>
            <p:cNvSpPr txBox="1"/>
            <p:nvPr/>
          </p:nvSpPr>
          <p:spPr>
            <a:xfrm>
              <a:off x="1853776" y="1155471"/>
              <a:ext cx="441736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kg</a:t>
              </a:r>
              <a:endParaRPr kumimoji="1" lang="ja-JP" altLang="en-US" sz="1000" dirty="0">
                <a:latin typeface="+mn-ea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5C58802-E7FE-AD58-4EC2-AC721B5CC255}"/>
              </a:ext>
            </a:extLst>
          </p:cNvPr>
          <p:cNvGrpSpPr/>
          <p:nvPr/>
        </p:nvGrpSpPr>
        <p:grpSpPr>
          <a:xfrm>
            <a:off x="38100" y="1229502"/>
            <a:ext cx="5355132" cy="314462"/>
            <a:chOff x="2470669" y="1217057"/>
            <a:chExt cx="3954414" cy="331035"/>
          </a:xfrm>
        </p:grpSpPr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DEEF37FC-9061-C373-C00A-9E2CD86977AE}"/>
                </a:ext>
              </a:extLst>
            </p:cNvPr>
            <p:cNvSpPr/>
            <p:nvPr/>
          </p:nvSpPr>
          <p:spPr>
            <a:xfrm>
              <a:off x="2527822" y="1217057"/>
              <a:ext cx="3873762" cy="3310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20729B9F-500C-AE07-2B48-14997AEE7C20}"/>
                </a:ext>
              </a:extLst>
            </p:cNvPr>
            <p:cNvSpPr txBox="1"/>
            <p:nvPr/>
          </p:nvSpPr>
          <p:spPr>
            <a:xfrm>
              <a:off x="2470669" y="1238531"/>
              <a:ext cx="1001718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検査予定日時：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A899E259-2C0C-0EC5-B214-B70F900546AB}"/>
                </a:ext>
              </a:extLst>
            </p:cNvPr>
            <p:cNvSpPr txBox="1"/>
            <p:nvPr/>
          </p:nvSpPr>
          <p:spPr>
            <a:xfrm>
              <a:off x="3344793" y="1236963"/>
              <a:ext cx="3080290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　　　　　　　　　　　　予定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00AF1A5-B404-AB1F-E4E3-358611480A78}"/>
              </a:ext>
            </a:extLst>
          </p:cNvPr>
          <p:cNvGrpSpPr/>
          <p:nvPr/>
        </p:nvGrpSpPr>
        <p:grpSpPr>
          <a:xfrm>
            <a:off x="5417690" y="885034"/>
            <a:ext cx="1333865" cy="259557"/>
            <a:chOff x="517128" y="1196166"/>
            <a:chExt cx="1816706" cy="371316"/>
          </a:xfrm>
        </p:grpSpPr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6A9E4D91-7F12-00E2-2CF5-06F5CAAF305A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1482DD74-9395-8120-9560-90F5C2B96A8A}"/>
                </a:ext>
              </a:extLst>
            </p:cNvPr>
            <p:cNvSpPr txBox="1"/>
            <p:nvPr/>
          </p:nvSpPr>
          <p:spPr>
            <a:xfrm>
              <a:off x="517128" y="1198654"/>
              <a:ext cx="775497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身長：</a:t>
              </a: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7764877C-0648-D062-A7EB-D14427303F87}"/>
                </a:ext>
              </a:extLst>
            </p:cNvPr>
            <p:cNvSpPr txBox="1"/>
            <p:nvPr/>
          </p:nvSpPr>
          <p:spPr>
            <a:xfrm>
              <a:off x="1806213" y="1196166"/>
              <a:ext cx="491673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cm</a:t>
              </a:r>
              <a:endParaRPr kumimoji="1" lang="ja-JP" altLang="en-US" sz="1300" dirty="0">
                <a:latin typeface="+mn-ea"/>
              </a:endParaRPr>
            </a:p>
          </p:txBody>
        </p:sp>
      </p:grp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BD66ADD6-410B-8027-FF8F-16AF3B20E3B6}"/>
              </a:ext>
            </a:extLst>
          </p:cNvPr>
          <p:cNvSpPr/>
          <p:nvPr/>
        </p:nvSpPr>
        <p:spPr>
          <a:xfrm>
            <a:off x="2955277" y="835569"/>
            <a:ext cx="2437955" cy="3144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C9B4325F-BF3B-BE08-14D6-C6C7EE967D8C}"/>
              </a:ext>
            </a:extLst>
          </p:cNvPr>
          <p:cNvSpPr txBox="1"/>
          <p:nvPr/>
        </p:nvSpPr>
        <p:spPr>
          <a:xfrm>
            <a:off x="5103993" y="871619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 b="1" dirty="0">
                <a:latin typeface="+mn-ea"/>
              </a:rPr>
              <a:t>様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</a:t>
            </a:r>
            <a:r>
              <a:rPr kumimoji="1" lang="en-US" altLang="ja-JP" sz="1000" dirty="0">
                <a:latin typeface="+mn-ea"/>
              </a:rPr>
              <a:t>2</a:t>
            </a:r>
            <a:r>
              <a:rPr kumimoji="1" lang="ja-JP" altLang="en-US" sz="1000" dirty="0">
                <a:latin typeface="+mn-ea"/>
              </a:rPr>
              <a:t>枚目～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9F662B-C58D-C0E4-D7B2-AF0AE7A3FD3D}"/>
              </a:ext>
            </a:extLst>
          </p:cNvPr>
          <p:cNvSpPr txBox="1"/>
          <p:nvPr/>
        </p:nvSpPr>
        <p:spPr>
          <a:xfrm>
            <a:off x="185852" y="7229243"/>
            <a:ext cx="6634048" cy="86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説明年月日：　　　　年　　　月　　　日　　</a:t>
            </a:r>
            <a:endParaRPr kumimoji="1" lang="en-US" altLang="ja-JP" sz="1100" b="1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b="1" u="sng" dirty="0">
                <a:latin typeface="+mn-ea"/>
              </a:rPr>
              <a:t>主治医</a:t>
            </a:r>
            <a:r>
              <a:rPr kumimoji="1" lang="en-US" altLang="ja-JP" sz="1400" b="1" u="sng" dirty="0">
                <a:latin typeface="+mn-ea"/>
              </a:rPr>
              <a:t>(</a:t>
            </a:r>
            <a:r>
              <a:rPr kumimoji="1" lang="ja-JP" altLang="en-US" sz="1400" b="1" u="sng" dirty="0">
                <a:latin typeface="+mn-ea"/>
              </a:rPr>
              <a:t>署名</a:t>
            </a:r>
            <a:r>
              <a:rPr kumimoji="1" lang="en-US" altLang="ja-JP" sz="1400" b="1" u="sng" dirty="0">
                <a:latin typeface="+mn-ea"/>
              </a:rPr>
              <a:t>)</a:t>
            </a:r>
            <a:r>
              <a:rPr kumimoji="1" lang="ja-JP" altLang="en-US" sz="1400" b="1" u="sng" dirty="0">
                <a:latin typeface="+mn-ea"/>
              </a:rPr>
              <a:t>　　　　　　　　　　　　　　　　　　　　　　　    　　　　　印</a:t>
            </a:r>
            <a:endParaRPr kumimoji="1" lang="en-US" altLang="ja-JP" sz="1400" b="1" u="sng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en-US" altLang="ja-JP" sz="1100" dirty="0">
                <a:latin typeface="+mn-ea"/>
              </a:rPr>
              <a:t>MRI</a:t>
            </a:r>
            <a:r>
              <a:rPr kumimoji="1" lang="ja-JP" altLang="en-US" sz="1100" dirty="0">
                <a:latin typeface="+mn-ea"/>
              </a:rPr>
              <a:t>検査の概要と</a:t>
            </a:r>
            <a:r>
              <a:rPr kumimoji="1" lang="en-US" altLang="ja-JP" sz="1100" dirty="0">
                <a:latin typeface="+mn-ea"/>
              </a:rPr>
              <a:t>『</a:t>
            </a:r>
            <a:r>
              <a:rPr kumimoji="1" lang="ja-JP" altLang="en-US" sz="1100" dirty="0">
                <a:latin typeface="+mn-ea"/>
              </a:rPr>
              <a:t>検査前日･検査当日のお願い</a:t>
            </a:r>
            <a:r>
              <a:rPr kumimoji="1" lang="en-US" altLang="ja-JP" sz="1100" dirty="0">
                <a:latin typeface="+mn-ea"/>
              </a:rPr>
              <a:t>』</a:t>
            </a:r>
            <a:r>
              <a:rPr kumimoji="1" lang="ja-JP" altLang="en-US" sz="1100" dirty="0">
                <a:latin typeface="+mn-ea"/>
              </a:rPr>
              <a:t>について説明しました。安全確認を実施しました。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b="1" u="sng" dirty="0">
                <a:latin typeface="+mn-ea"/>
              </a:rPr>
              <a:t>検査説明担当者</a:t>
            </a:r>
            <a:r>
              <a:rPr kumimoji="1" lang="en-US" altLang="ja-JP" sz="1400" b="1" u="sng" dirty="0">
                <a:latin typeface="+mn-ea"/>
              </a:rPr>
              <a:t>(</a:t>
            </a:r>
            <a:r>
              <a:rPr kumimoji="1" lang="ja-JP" altLang="en-US" sz="1400" b="1" u="sng" dirty="0">
                <a:latin typeface="+mn-ea"/>
              </a:rPr>
              <a:t>署名</a:t>
            </a:r>
            <a:r>
              <a:rPr kumimoji="1" lang="en-US" altLang="ja-JP" sz="1400" b="1" u="sng" dirty="0">
                <a:latin typeface="+mn-ea"/>
              </a:rPr>
              <a:t>)</a:t>
            </a:r>
            <a:r>
              <a:rPr kumimoji="1" lang="ja-JP" altLang="en-US" sz="1400" b="1" u="sng" dirty="0">
                <a:latin typeface="+mn-ea"/>
              </a:rPr>
              <a:t>　　　　　　　 　　　　　　　　　　　　　　　　　　印</a:t>
            </a:r>
            <a:endParaRPr kumimoji="1" lang="en-US" altLang="ja-JP" sz="1400" b="1" u="sng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44B1C6-56BD-52B0-0A07-6DB93A389F72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スキャン用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A191EB-7DD7-283B-1FA6-9299871C5EFB}"/>
              </a:ext>
            </a:extLst>
          </p:cNvPr>
          <p:cNvSpPr txBox="1"/>
          <p:nvPr/>
        </p:nvSpPr>
        <p:spPr>
          <a:xfrm>
            <a:off x="185420" y="1992940"/>
            <a:ext cx="6397777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+mn-ea"/>
              </a:rPr>
              <a:t>以下、①、②の場合は、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検査を受けていただくことはできません。</a:t>
            </a:r>
            <a:endParaRPr kumimoji="1" lang="en-US" altLang="ja-JP" sz="1050" dirty="0">
              <a:latin typeface="+mn-ea"/>
            </a:endParaRPr>
          </a:p>
          <a:p>
            <a:pPr marL="228600" indent="-228600">
              <a:lnSpc>
                <a:spcPts val="1500"/>
              </a:lnSpc>
              <a:buFont typeface="+mj-ea"/>
              <a:buAutoNum type="circleNumDbPlain"/>
            </a:pPr>
            <a:r>
              <a:rPr kumimoji="1" lang="ja-JP" altLang="en-US" sz="1050" b="1" dirty="0">
                <a:latin typeface="+mn-ea"/>
              </a:rPr>
              <a:t>問診票への回答によって安全に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検査が行えないと、医師、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担当者が判断した場合</a:t>
            </a:r>
            <a:endParaRPr kumimoji="1" lang="en-US" altLang="ja-JP" sz="1050" b="1" dirty="0">
              <a:latin typeface="+mn-ea"/>
            </a:endParaRPr>
          </a:p>
          <a:p>
            <a:pPr marL="228600" indent="-228600">
              <a:lnSpc>
                <a:spcPts val="1500"/>
              </a:lnSpc>
              <a:buFont typeface="+mj-ea"/>
              <a:buAutoNum type="circleNumDbPlain"/>
            </a:pP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検査について同意をいただけない場合</a:t>
            </a:r>
            <a:endParaRPr kumimoji="1" lang="en-US" altLang="ja-JP" sz="1050" b="1" dirty="0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1B9B115-8833-7AF4-F40E-6AA40B2BE920}"/>
              </a:ext>
            </a:extLst>
          </p:cNvPr>
          <p:cNvSpPr txBox="1"/>
          <p:nvPr/>
        </p:nvSpPr>
        <p:spPr>
          <a:xfrm>
            <a:off x="179070" y="2589840"/>
            <a:ext cx="6397777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+mn-ea"/>
              </a:rPr>
              <a:t>本同意書の提出後，</a:t>
            </a:r>
            <a:r>
              <a:rPr kumimoji="1" lang="en-US" altLang="ja-JP" sz="1050" dirty="0">
                <a:latin typeface="+mn-ea"/>
              </a:rPr>
              <a:t>MRI</a:t>
            </a:r>
            <a:r>
              <a:rPr kumimoji="1" lang="ja-JP" altLang="en-US" sz="1050" dirty="0">
                <a:latin typeface="+mn-ea"/>
              </a:rPr>
              <a:t>検査直前まで</a:t>
            </a:r>
            <a:r>
              <a:rPr kumimoji="1" lang="ja-JP" altLang="en-US" sz="1050" b="1" dirty="0">
                <a:latin typeface="+mn-ea"/>
              </a:rPr>
              <a:t>いつでも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検査同意を取り消すことが可能</a:t>
            </a:r>
            <a:r>
              <a:rPr kumimoji="1" lang="ja-JP" altLang="en-US" sz="1050" dirty="0">
                <a:latin typeface="+mn-ea"/>
              </a:rPr>
              <a:t>です。</a:t>
            </a:r>
            <a:br>
              <a:rPr kumimoji="1" lang="en-US" altLang="ja-JP" sz="1050" dirty="0">
                <a:latin typeface="+mn-ea"/>
              </a:rPr>
            </a:br>
            <a:r>
              <a:rPr kumimoji="1" lang="ja-JP" altLang="en-US" sz="1050" dirty="0">
                <a:latin typeface="+mn-ea"/>
              </a:rPr>
              <a:t>何かご不明な点があれば、</a:t>
            </a:r>
            <a:r>
              <a:rPr kumimoji="1" lang="zh-CN" altLang="en-US" sz="1050" dirty="0">
                <a:latin typeface="+mn-ea"/>
              </a:rPr>
              <a:t>医師、</a:t>
            </a:r>
            <a:r>
              <a:rPr kumimoji="1" lang="en-US" altLang="zh-CN" sz="1050" dirty="0">
                <a:latin typeface="+mn-ea"/>
              </a:rPr>
              <a:t>MRI</a:t>
            </a:r>
            <a:r>
              <a:rPr kumimoji="1" lang="zh-CN" altLang="en-US" sz="1050" dirty="0">
                <a:latin typeface="+mn-ea"/>
              </a:rPr>
              <a:t>担当者</a:t>
            </a:r>
            <a:r>
              <a:rPr kumimoji="1" lang="ja-JP" altLang="en-US" sz="1050" dirty="0">
                <a:latin typeface="+mn-ea"/>
              </a:rPr>
              <a:t>や各診療科のスタッフに気軽にお尋ねください。</a:t>
            </a:r>
            <a:endParaRPr kumimoji="1" lang="en-US" altLang="ja-JP" sz="1050" dirty="0">
              <a:latin typeface="+mn-ea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C8EC1AEC-0853-CBBE-0615-2441ED87C1D3}"/>
              </a:ext>
            </a:extLst>
          </p:cNvPr>
          <p:cNvCxnSpPr>
            <a:cxnSpLocks/>
          </p:cNvCxnSpPr>
          <p:nvPr/>
        </p:nvCxnSpPr>
        <p:spPr>
          <a:xfrm>
            <a:off x="510186" y="6914920"/>
            <a:ext cx="60326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25E1610-6C42-58CE-17CC-B762D47B57C0}"/>
              </a:ext>
            </a:extLst>
          </p:cNvPr>
          <p:cNvSpPr txBox="1"/>
          <p:nvPr/>
        </p:nvSpPr>
        <p:spPr>
          <a:xfrm>
            <a:off x="5204373" y="6897409"/>
            <a:ext cx="1429879" cy="316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6000">
              <a:lnSpc>
                <a:spcPct val="150000"/>
              </a:lnSpc>
            </a:pPr>
            <a:r>
              <a:rPr kumimoji="1" lang="ja-JP" altLang="en-US" sz="1100" dirty="0">
                <a:latin typeface="+mn-ea"/>
              </a:rPr>
              <a:t>□ はい　□ いいえ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93EE661-8692-44AD-832C-5471C3773675}"/>
              </a:ext>
            </a:extLst>
          </p:cNvPr>
          <p:cNvSpPr txBox="1"/>
          <p:nvPr/>
        </p:nvSpPr>
        <p:spPr>
          <a:xfrm>
            <a:off x="4301068" y="4009279"/>
            <a:ext cx="24504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※</a:t>
            </a:r>
            <a:r>
              <a:rPr kumimoji="1" lang="ja-JP" altLang="en-US" sz="1000" b="1" dirty="0">
                <a:latin typeface="+mn-ea"/>
              </a:rPr>
              <a:t>★の項目で「はい」の場合、</a:t>
            </a:r>
            <a:r>
              <a:rPr kumimoji="1" lang="en-US" altLang="ja-JP" sz="1000" b="1" dirty="0">
                <a:latin typeface="+mn-ea"/>
              </a:rPr>
              <a:t>[</a:t>
            </a:r>
            <a:r>
              <a:rPr kumimoji="1" lang="ja-JP" altLang="en-US" sz="1000" b="1" dirty="0">
                <a:latin typeface="+mn-ea"/>
              </a:rPr>
              <a:t>　</a:t>
            </a:r>
            <a:r>
              <a:rPr kumimoji="1" lang="en-US" altLang="ja-JP" sz="1000" b="1" dirty="0">
                <a:latin typeface="+mn-ea"/>
              </a:rPr>
              <a:t>]</a:t>
            </a:r>
            <a:r>
              <a:rPr kumimoji="1" lang="ja-JP" altLang="en-US" sz="1000" b="1" dirty="0">
                <a:latin typeface="+mn-ea"/>
              </a:rPr>
              <a:t>内の</a:t>
            </a:r>
            <a:endParaRPr kumimoji="1" lang="en-US" altLang="ja-JP" sz="1000" b="1" dirty="0">
              <a:latin typeface="+mn-ea"/>
            </a:endParaRPr>
          </a:p>
          <a:p>
            <a:r>
              <a:rPr kumimoji="1" lang="ja-JP" altLang="en-US" sz="1000" b="1" dirty="0">
                <a:latin typeface="+mn-ea"/>
              </a:rPr>
              <a:t>　該当する項目に〇をご記入ください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99237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3D5ADBE-BF49-D100-AE81-293E4F8F4F63}"/>
              </a:ext>
            </a:extLst>
          </p:cNvPr>
          <p:cNvSpPr txBox="1"/>
          <p:nvPr/>
        </p:nvSpPr>
        <p:spPr>
          <a:xfrm>
            <a:off x="1647104" y="338501"/>
            <a:ext cx="35637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200" b="1" dirty="0">
                <a:latin typeface="+mn-ea"/>
              </a:rPr>
              <a:t>MRI</a:t>
            </a:r>
            <a:r>
              <a:rPr kumimoji="1" lang="ja-JP" altLang="en-US" sz="2200" b="1" dirty="0">
                <a:latin typeface="+mn-ea"/>
              </a:rPr>
              <a:t>問診票（部位確認用）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4E6F2EB-F5C2-095F-9DC6-792B6BC22ED4}"/>
              </a:ext>
            </a:extLst>
          </p:cNvPr>
          <p:cNvCxnSpPr>
            <a:cxnSpLocks/>
          </p:cNvCxnSpPr>
          <p:nvPr/>
        </p:nvCxnSpPr>
        <p:spPr>
          <a:xfrm>
            <a:off x="1647104" y="708233"/>
            <a:ext cx="330589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8A85F94-B44B-EDAB-3737-8DF3E279D456}"/>
              </a:ext>
            </a:extLst>
          </p:cNvPr>
          <p:cNvSpPr/>
          <p:nvPr/>
        </p:nvSpPr>
        <p:spPr>
          <a:xfrm>
            <a:off x="44450" y="777692"/>
            <a:ext cx="6775450" cy="834413"/>
          </a:xfrm>
          <a:prstGeom prst="roundRect">
            <a:avLst>
              <a:gd name="adj" fmla="val 5932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D2DA52E-0382-E37C-B2D1-B951AB8F19C2}"/>
              </a:ext>
            </a:extLst>
          </p:cNvPr>
          <p:cNvSpPr/>
          <p:nvPr/>
        </p:nvSpPr>
        <p:spPr>
          <a:xfrm>
            <a:off x="122087" y="835569"/>
            <a:ext cx="2784472" cy="30028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1D1090-010C-2BE3-893D-E31C0E83DBF7}"/>
              </a:ext>
            </a:extLst>
          </p:cNvPr>
          <p:cNvSpPr txBox="1"/>
          <p:nvPr/>
        </p:nvSpPr>
        <p:spPr>
          <a:xfrm>
            <a:off x="68334" y="871498"/>
            <a:ext cx="453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ID</a:t>
            </a:r>
            <a:r>
              <a:rPr kumimoji="1" lang="ja-JP" altLang="en-US" sz="1000" b="1" dirty="0">
                <a:latin typeface="+mn-ea"/>
              </a:rPr>
              <a:t>：</a:t>
            </a:r>
            <a:endParaRPr kumimoji="1" lang="ja-JP" altLang="en-US" sz="1200" b="1" dirty="0">
              <a:latin typeface="+mn-ea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7732188A-2AEB-ED32-2179-D3185AFBDD1C}"/>
              </a:ext>
            </a:extLst>
          </p:cNvPr>
          <p:cNvSpPr/>
          <p:nvPr/>
        </p:nvSpPr>
        <p:spPr>
          <a:xfrm>
            <a:off x="2955277" y="835569"/>
            <a:ext cx="2437955" cy="3144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31DDC23-AF08-1000-8242-0F9642F74602}"/>
              </a:ext>
            </a:extLst>
          </p:cNvPr>
          <p:cNvSpPr txBox="1"/>
          <p:nvPr/>
        </p:nvSpPr>
        <p:spPr>
          <a:xfrm>
            <a:off x="5103993" y="871619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 b="1" dirty="0">
                <a:latin typeface="+mn-ea"/>
              </a:rPr>
              <a:t>様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8EDB828D-B9E6-2AF6-101C-3A4814626A88}"/>
              </a:ext>
            </a:extLst>
          </p:cNvPr>
          <p:cNvGrpSpPr/>
          <p:nvPr/>
        </p:nvGrpSpPr>
        <p:grpSpPr>
          <a:xfrm>
            <a:off x="5441950" y="1286512"/>
            <a:ext cx="1302308" cy="267918"/>
            <a:chOff x="550170" y="1155471"/>
            <a:chExt cx="1783664" cy="447731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14617085-2F28-96D1-76BA-CEC48773C659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1F3B46D-4362-7EF1-134A-FEA17045F7B3}"/>
                </a:ext>
              </a:extLst>
            </p:cNvPr>
            <p:cNvSpPr txBox="1"/>
            <p:nvPr/>
          </p:nvSpPr>
          <p:spPr>
            <a:xfrm>
              <a:off x="573965" y="1191730"/>
              <a:ext cx="685369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体重：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4C75F362-3E24-1ED6-A80D-C5F344FAAB3C}"/>
                </a:ext>
              </a:extLst>
            </p:cNvPr>
            <p:cNvSpPr txBox="1"/>
            <p:nvPr/>
          </p:nvSpPr>
          <p:spPr>
            <a:xfrm>
              <a:off x="1880533" y="1155471"/>
              <a:ext cx="388221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kg</a:t>
              </a:r>
              <a:endParaRPr kumimoji="1" lang="ja-JP" altLang="en-US" sz="1000" dirty="0">
                <a:latin typeface="+mn-ea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9905C90-644A-7FCD-E050-3238350499FF}"/>
              </a:ext>
            </a:extLst>
          </p:cNvPr>
          <p:cNvGrpSpPr/>
          <p:nvPr/>
        </p:nvGrpSpPr>
        <p:grpSpPr>
          <a:xfrm>
            <a:off x="38100" y="1229502"/>
            <a:ext cx="5355132" cy="314462"/>
            <a:chOff x="2470669" y="1217057"/>
            <a:chExt cx="3954414" cy="331035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098D0783-0EA8-2822-F627-FCE841894912}"/>
                </a:ext>
              </a:extLst>
            </p:cNvPr>
            <p:cNvSpPr/>
            <p:nvPr/>
          </p:nvSpPr>
          <p:spPr>
            <a:xfrm>
              <a:off x="2527822" y="1217057"/>
              <a:ext cx="3873762" cy="3310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228F2778-4350-EFE2-F100-F318C5B289C8}"/>
                </a:ext>
              </a:extLst>
            </p:cNvPr>
            <p:cNvSpPr txBox="1"/>
            <p:nvPr/>
          </p:nvSpPr>
          <p:spPr>
            <a:xfrm>
              <a:off x="2470669" y="1238531"/>
              <a:ext cx="1001718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検査予定日時：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C6FBBFD-F71F-2D40-36C7-7FF248DCE275}"/>
                </a:ext>
              </a:extLst>
            </p:cNvPr>
            <p:cNvSpPr txBox="1"/>
            <p:nvPr/>
          </p:nvSpPr>
          <p:spPr>
            <a:xfrm>
              <a:off x="3344793" y="1236963"/>
              <a:ext cx="3080290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　　　　　　　　　　　　　　　　　　　　　　　　予定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5C97543-4326-03C9-075F-FB076348A1BE}"/>
              </a:ext>
            </a:extLst>
          </p:cNvPr>
          <p:cNvGrpSpPr/>
          <p:nvPr/>
        </p:nvGrpSpPr>
        <p:grpSpPr>
          <a:xfrm>
            <a:off x="5441950" y="885034"/>
            <a:ext cx="1309605" cy="259557"/>
            <a:chOff x="550170" y="1196166"/>
            <a:chExt cx="1783664" cy="371316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3E0202C4-1440-B724-95AA-0D12BE6FD8BD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360D9D23-DD8E-83B3-7820-AAC03EA9C6E7}"/>
                </a:ext>
              </a:extLst>
            </p:cNvPr>
            <p:cNvSpPr txBox="1"/>
            <p:nvPr/>
          </p:nvSpPr>
          <p:spPr>
            <a:xfrm>
              <a:off x="565082" y="1198654"/>
              <a:ext cx="679588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身長：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E14D375-620E-F8E9-30B2-3FA21F1CE33A}"/>
                </a:ext>
              </a:extLst>
            </p:cNvPr>
            <p:cNvSpPr txBox="1"/>
            <p:nvPr/>
          </p:nvSpPr>
          <p:spPr>
            <a:xfrm>
              <a:off x="1836616" y="1196166"/>
              <a:ext cx="430865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cm</a:t>
              </a:r>
              <a:endParaRPr kumimoji="1" lang="ja-JP" altLang="en-US" sz="1300" dirty="0">
                <a:latin typeface="+mn-ea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7CE67C5B-745E-DF47-7AFE-B1295065BAE5}"/>
              </a:ext>
            </a:extLst>
          </p:cNvPr>
          <p:cNvGrpSpPr/>
          <p:nvPr/>
        </p:nvGrpSpPr>
        <p:grpSpPr>
          <a:xfrm>
            <a:off x="-56244" y="2651966"/>
            <a:ext cx="6929892" cy="5854383"/>
            <a:chOff x="-70758" y="2776234"/>
            <a:chExt cx="6929892" cy="5854383"/>
          </a:xfrm>
        </p:grpSpPr>
        <p:pic>
          <p:nvPicPr>
            <p:cNvPr id="32" name="Picture 4" descr="シェーマイラスト／無料イラストなら「イラストAC」">
              <a:extLst>
                <a:ext uri="{FF2B5EF4-FFF2-40B4-BE49-F238E27FC236}">
                  <a16:creationId xmlns:a16="http://schemas.microsoft.com/office/drawing/2014/main" id="{B3AE1DA8-7C20-FE08-63A9-A67B4A3B596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2" r="157"/>
            <a:stretch/>
          </p:blipFill>
          <p:spPr bwMode="auto">
            <a:xfrm>
              <a:off x="3610377" y="2776234"/>
              <a:ext cx="2994811" cy="5536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シェーマイラスト／無料イラストなら「イラストAC」">
              <a:extLst>
                <a:ext uri="{FF2B5EF4-FFF2-40B4-BE49-F238E27FC236}">
                  <a16:creationId xmlns:a16="http://schemas.microsoft.com/office/drawing/2014/main" id="{1105B13A-951E-E277-BA23-EC10BD5E6FC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0"/>
            <a:stretch/>
          </p:blipFill>
          <p:spPr bwMode="auto">
            <a:xfrm>
              <a:off x="90499" y="2789566"/>
              <a:ext cx="3004349" cy="5536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1BD5582A-324A-00CC-CA50-EF16CAE07B2C}"/>
                </a:ext>
              </a:extLst>
            </p:cNvPr>
            <p:cNvSpPr txBox="1"/>
            <p:nvPr/>
          </p:nvSpPr>
          <p:spPr>
            <a:xfrm>
              <a:off x="4835912" y="8103413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後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8787B817-3767-9691-5439-C514322A58CB}"/>
                </a:ext>
              </a:extLst>
            </p:cNvPr>
            <p:cNvSpPr txBox="1"/>
            <p:nvPr/>
          </p:nvSpPr>
          <p:spPr>
            <a:xfrm>
              <a:off x="-70758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右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D091B5A6-0023-57A1-6825-5E71B7F0BD27}"/>
                </a:ext>
              </a:extLst>
            </p:cNvPr>
            <p:cNvSpPr txBox="1"/>
            <p:nvPr/>
          </p:nvSpPr>
          <p:spPr>
            <a:xfrm>
              <a:off x="2850243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左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5BA512C6-7DDE-D199-512D-7A856091E5FD}"/>
                </a:ext>
              </a:extLst>
            </p:cNvPr>
            <p:cNvSpPr txBox="1"/>
            <p:nvPr/>
          </p:nvSpPr>
          <p:spPr>
            <a:xfrm>
              <a:off x="3338507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左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E820C0BF-8CCB-294E-6837-8741A536E1B1}"/>
                </a:ext>
              </a:extLst>
            </p:cNvPr>
            <p:cNvSpPr txBox="1"/>
            <p:nvPr/>
          </p:nvSpPr>
          <p:spPr>
            <a:xfrm>
              <a:off x="6315395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右</a:t>
              </a:r>
            </a:p>
          </p:txBody>
        </p: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BEA706F4-9D16-1D9E-C899-979ACE55EC74}"/>
                </a:ext>
              </a:extLst>
            </p:cNvPr>
            <p:cNvCxnSpPr>
              <a:cxnSpLocks/>
            </p:cNvCxnSpPr>
            <p:nvPr/>
          </p:nvCxnSpPr>
          <p:spPr>
            <a:xfrm>
              <a:off x="3338507" y="3005581"/>
              <a:ext cx="17924" cy="5445739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48459E90-F32E-4340-E723-6F58067BA656}"/>
                </a:ext>
              </a:extLst>
            </p:cNvPr>
            <p:cNvSpPr txBox="1"/>
            <p:nvPr/>
          </p:nvSpPr>
          <p:spPr>
            <a:xfrm>
              <a:off x="1403939" y="8107397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前</a:t>
              </a: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A37BAD6E-4E74-B2CD-1D8B-6A7C42A11C9B}"/>
              </a:ext>
            </a:extLst>
          </p:cNvPr>
          <p:cNvGrpSpPr/>
          <p:nvPr/>
        </p:nvGrpSpPr>
        <p:grpSpPr>
          <a:xfrm>
            <a:off x="1442922" y="8418789"/>
            <a:ext cx="4076082" cy="1400644"/>
            <a:chOff x="49554" y="8418789"/>
            <a:chExt cx="4076082" cy="1400644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C46FA11D-3906-BC04-B474-6DD2986A3C82}"/>
                </a:ext>
              </a:extLst>
            </p:cNvPr>
            <p:cNvGrpSpPr/>
            <p:nvPr/>
          </p:nvGrpSpPr>
          <p:grpSpPr>
            <a:xfrm>
              <a:off x="49554" y="8418789"/>
              <a:ext cx="4076082" cy="1308907"/>
              <a:chOff x="49554" y="8418789"/>
              <a:chExt cx="4076082" cy="1308907"/>
            </a:xfrm>
          </p:grpSpPr>
          <p:pic>
            <p:nvPicPr>
              <p:cNvPr id="43" name="Picture 4" descr="シェーマイラスト／無料イラストなら「イラストAC」">
                <a:extLst>
                  <a:ext uri="{FF2B5EF4-FFF2-40B4-BE49-F238E27FC236}">
                    <a16:creationId xmlns:a16="http://schemas.microsoft.com/office/drawing/2014/main" id="{E0E94098-94D7-F941-94B2-C405ACF5F7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0000" b="76567"/>
              <a:stretch/>
            </p:blipFill>
            <p:spPr bwMode="auto">
              <a:xfrm>
                <a:off x="49554" y="8418789"/>
                <a:ext cx="3031103" cy="13089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118CEB9C-D7BF-ED0A-B4EC-678080DEC696}"/>
                  </a:ext>
                </a:extLst>
              </p:cNvPr>
              <p:cNvSpPr txBox="1"/>
              <p:nvPr/>
            </p:nvSpPr>
            <p:spPr>
              <a:xfrm>
                <a:off x="171147" y="8547920"/>
                <a:ext cx="11079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400" b="1" dirty="0">
                    <a:latin typeface="+mn-ea"/>
                  </a:rPr>
                  <a:t>記入例</a:t>
                </a:r>
              </a:p>
            </p:txBody>
          </p:sp>
          <p:sp>
            <p:nvSpPr>
              <p:cNvPr id="45" name="楕円 44">
                <a:extLst>
                  <a:ext uri="{FF2B5EF4-FFF2-40B4-BE49-F238E27FC236}">
                    <a16:creationId xmlns:a16="http://schemas.microsoft.com/office/drawing/2014/main" id="{0230CA1F-DE7F-5930-60BB-4F240DF868E6}"/>
                  </a:ext>
                </a:extLst>
              </p:cNvPr>
              <p:cNvSpPr/>
              <p:nvPr/>
            </p:nvSpPr>
            <p:spPr>
              <a:xfrm>
                <a:off x="1520886" y="8741776"/>
                <a:ext cx="273008" cy="27300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7" name="直線コネクタ 46">
                <a:extLst>
                  <a:ext uri="{FF2B5EF4-FFF2-40B4-BE49-F238E27FC236}">
                    <a16:creationId xmlns:a16="http://schemas.microsoft.com/office/drawing/2014/main" id="{4C015400-DB8E-6337-9883-E45EF49072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7390" y="8878280"/>
                <a:ext cx="48046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921AD119-AC0D-9A53-6C42-4CE89E0A3F7F}"/>
                  </a:ext>
                </a:extLst>
              </p:cNvPr>
              <p:cNvSpPr txBox="1"/>
              <p:nvPr/>
            </p:nvSpPr>
            <p:spPr>
              <a:xfrm>
                <a:off x="2094311" y="8590565"/>
                <a:ext cx="203132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dirty="0">
                    <a:latin typeface="+mn-ea"/>
                  </a:rPr>
                  <a:t>脳動脈瘤クリップ</a:t>
                </a:r>
                <a:endParaRPr kumimoji="1" lang="en-US" altLang="ja-JP" dirty="0">
                  <a:latin typeface="+mn-ea"/>
                </a:endParaRPr>
              </a:p>
              <a:p>
                <a:pPr algn="ctr"/>
                <a:r>
                  <a:rPr kumimoji="1" lang="ja-JP" altLang="en-US" dirty="0">
                    <a:latin typeface="+mn-ea"/>
                  </a:rPr>
                  <a:t>〇〇病院</a:t>
                </a:r>
                <a:endParaRPr kumimoji="1" lang="en-US" altLang="ja-JP" dirty="0">
                  <a:latin typeface="+mn-ea"/>
                </a:endParaRPr>
              </a:p>
              <a:p>
                <a:pPr algn="ctr"/>
                <a:r>
                  <a:rPr kumimoji="1" lang="en-US" altLang="ja-JP" dirty="0">
                    <a:latin typeface="+mn-ea"/>
                  </a:rPr>
                  <a:t>R4</a:t>
                </a:r>
                <a:r>
                  <a:rPr kumimoji="1" lang="ja-JP" altLang="en-US" dirty="0">
                    <a:latin typeface="+mn-ea"/>
                  </a:rPr>
                  <a:t>年 </a:t>
                </a:r>
                <a:r>
                  <a:rPr kumimoji="1" lang="en-US" altLang="ja-JP" dirty="0">
                    <a:latin typeface="+mn-ea"/>
                  </a:rPr>
                  <a:t>1</a:t>
                </a:r>
                <a:r>
                  <a:rPr kumimoji="1" lang="ja-JP" altLang="en-US" dirty="0">
                    <a:latin typeface="+mn-ea"/>
                  </a:rPr>
                  <a:t>月</a:t>
                </a:r>
              </a:p>
            </p:txBody>
          </p:sp>
        </p:grpSp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EDE9CCA1-1A65-725A-570E-A5E527A4E5E0}"/>
                </a:ext>
              </a:extLst>
            </p:cNvPr>
            <p:cNvSpPr/>
            <p:nvPr/>
          </p:nvSpPr>
          <p:spPr>
            <a:xfrm>
              <a:off x="123231" y="8510526"/>
              <a:ext cx="3990036" cy="1308907"/>
            </a:xfrm>
            <a:prstGeom prst="round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AED8D83-754F-D45C-4FFC-3A00E1E54CBA}"/>
              </a:ext>
            </a:extLst>
          </p:cNvPr>
          <p:cNvSpPr txBox="1"/>
          <p:nvPr/>
        </p:nvSpPr>
        <p:spPr>
          <a:xfrm>
            <a:off x="105013" y="1663717"/>
            <a:ext cx="682751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問診票･同意書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体内金属があると答えられた方は、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記入例のようにその場所を〇で囲んでください。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分かる範囲で種類・医療機関・手術日をご記入ください。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体内に金属が無い方は、右上の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体内金属ありません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にチェックしてください。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何かご不明な点があれば、主治医や診療科のスタッフに気軽にお尋ねください。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～３枚目～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C93F3D-CB45-336B-7D62-171E7719CA01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スキャン用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9F1804-BD2B-63F6-F224-137FA3EE0E39}"/>
              </a:ext>
            </a:extLst>
          </p:cNvPr>
          <p:cNvSpPr txBox="1"/>
          <p:nvPr/>
        </p:nvSpPr>
        <p:spPr>
          <a:xfrm>
            <a:off x="4377393" y="1662431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体内金属ありません□</a:t>
            </a:r>
          </a:p>
        </p:txBody>
      </p:sp>
    </p:spTree>
    <p:extLst>
      <p:ext uri="{BB962C8B-B14F-4D97-AF65-F5344CB8AC3E}">
        <p14:creationId xmlns:p14="http://schemas.microsoft.com/office/powerpoint/2010/main" val="2778044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123ea2-cd8f-458c-b50c-f11a605a6120" xsi:nil="true"/>
    <lcf76f155ced4ddcb4097134ff3c332f xmlns="3d171ab0-1669-45cd-b393-9c669bf5bc4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BBF9E00A05DE4FB0AD1642B005AB20" ma:contentTypeVersion="10" ma:contentTypeDescription="新しいドキュメントを作成します。" ma:contentTypeScope="" ma:versionID="4b0368a2628f9c726314741ac9e419df">
  <xsd:schema xmlns:xsd="http://www.w3.org/2001/XMLSchema" xmlns:xs="http://www.w3.org/2001/XMLSchema" xmlns:p="http://schemas.microsoft.com/office/2006/metadata/properties" xmlns:ns2="3d171ab0-1669-45cd-b393-9c669bf5bc47" xmlns:ns3="34123ea2-cd8f-458c-b50c-f11a605a6120" targetNamespace="http://schemas.microsoft.com/office/2006/metadata/properties" ma:root="true" ma:fieldsID="c2541042aa6d8cf4e93b30546dbde851" ns2:_="" ns3:_="">
    <xsd:import namespace="3d171ab0-1669-45cd-b393-9c669bf5bc47"/>
    <xsd:import namespace="34123ea2-cd8f-458c-b50c-f11a605a61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71ab0-1669-45cd-b393-9c669bf5b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323209d5-f58a-4464-ac90-785d22a9d5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23ea2-cd8f-458c-b50c-f11a605a612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540c823-2a55-437f-bbf7-2e1a2d826ad1}" ma:internalName="TaxCatchAll" ma:showField="CatchAllData" ma:web="34123ea2-cd8f-458c-b50c-f11a605a61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ED46D6-E98C-4C84-B8DC-38AECCCFEBB2}">
  <ds:schemaRefs>
    <ds:schemaRef ds:uri="34123ea2-cd8f-458c-b50c-f11a605a6120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3d171ab0-1669-45cd-b393-9c669bf5bc4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EDBD8A-D2B5-44E4-A760-59904C8C49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0475C2-06BD-4392-B220-1BBF49DD09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171ab0-1669-45cd-b393-9c669bf5bc47"/>
    <ds:schemaRef ds:uri="34123ea2-cd8f-458c-b50c-f11a605a61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1139</Words>
  <Application>Microsoft Office PowerPoint</Application>
  <PresentationFormat>A4 210 x 297 mm</PresentationFormat>
  <Paragraphs>127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等线</vt:lpstr>
      <vt:lpstr>ＭＳ ゴシック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Kunihiro Yabe</cp:lastModifiedBy>
  <cp:revision>1</cp:revision>
  <dcterms:modified xsi:type="dcterms:W3CDTF">2023-09-17T11:49:03Z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0x0101008BBBF9E00A05DE4FB0AD1642B005AB20</vt:lpwstr>
  </property>
</Properties>
</file>